
<file path=[Content_Types].xml><?xml version="1.0" encoding="utf-8"?>
<Types xmlns="http://schemas.openxmlformats.org/package/2006/content-types">
  <Default Extension="xml" ContentType="application/xml"/>
  <Default Extension="jpeg" ContentType="image/jpeg"/>
  <Default Extension="jpg" ContentType="image/jpeg"/>
  <Default Extension="emf" ContentType="image/x-emf"/>
  <Default Extension="rels" ContentType="application/vnd.openxmlformats-package.relationships+xml"/>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autoCompressPictures="0">
  <p:sldMasterIdLst>
    <p:sldMasterId id="2147483648" r:id="rId1"/>
  </p:sldMasterIdLst>
  <p:notesMasterIdLst>
    <p:notesMasterId r:id="rId34"/>
  </p:notesMasterIdLst>
  <p:sldIdLst>
    <p:sldId id="256" r:id="rId2"/>
    <p:sldId id="257" r:id="rId3"/>
    <p:sldId id="258" r:id="rId4"/>
    <p:sldId id="294" r:id="rId5"/>
    <p:sldId id="273" r:id="rId6"/>
    <p:sldId id="259" r:id="rId7"/>
    <p:sldId id="291" r:id="rId8"/>
    <p:sldId id="288" r:id="rId9"/>
    <p:sldId id="289" r:id="rId10"/>
    <p:sldId id="290" r:id="rId11"/>
    <p:sldId id="275" r:id="rId12"/>
    <p:sldId id="276" r:id="rId13"/>
    <p:sldId id="277" r:id="rId14"/>
    <p:sldId id="292" r:id="rId15"/>
    <p:sldId id="263" r:id="rId16"/>
    <p:sldId id="262" r:id="rId17"/>
    <p:sldId id="267" r:id="rId18"/>
    <p:sldId id="274" r:id="rId19"/>
    <p:sldId id="278" r:id="rId20"/>
    <p:sldId id="261" r:id="rId21"/>
    <p:sldId id="280" r:id="rId22"/>
    <p:sldId id="260" r:id="rId23"/>
    <p:sldId id="279" r:id="rId24"/>
    <p:sldId id="264" r:id="rId25"/>
    <p:sldId id="281" r:id="rId26"/>
    <p:sldId id="272" r:id="rId27"/>
    <p:sldId id="266" r:id="rId28"/>
    <p:sldId id="265" r:id="rId29"/>
    <p:sldId id="282" r:id="rId30"/>
    <p:sldId id="283" r:id="rId31"/>
    <p:sldId id="270" r:id="rId32"/>
    <p:sldId id="284" r:id="rId33"/>
  </p:sldIdLst>
  <p:sldSz cx="12192000" cy="6858000"/>
  <p:notesSz cx="7010400" cy="92964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019" autoAdjust="0"/>
    <p:restoredTop sz="73432" autoAdjust="0"/>
  </p:normalViewPr>
  <p:slideViewPr>
    <p:cSldViewPr snapToGrid="0">
      <p:cViewPr>
        <p:scale>
          <a:sx n="57" d="100"/>
          <a:sy n="57" d="100"/>
        </p:scale>
        <p:origin x="-416" y="-120"/>
      </p:cViewPr>
      <p:guideLst>
        <p:guide orient="horz" pos="2160"/>
        <p:guide pos="3840"/>
      </p:guideLst>
    </p:cSldViewPr>
  </p:slid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slide" Target="slides/slide32.xml"/><Relationship Id="rId34" Type="http://schemas.openxmlformats.org/officeDocument/2006/relationships/notesMaster" Target="notesMasters/notesMaster1.xml"/><Relationship Id="rId35" Type="http://schemas.openxmlformats.org/officeDocument/2006/relationships/printerSettings" Target="printerSettings/printerSettings1.bin"/><Relationship Id="rId36" Type="http://schemas.openxmlformats.org/officeDocument/2006/relationships/presProps" Target="presProp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viewProps" Target="viewProps.xml"/><Relationship Id="rId38" Type="http://schemas.openxmlformats.org/officeDocument/2006/relationships/theme" Target="theme/theme1.xml"/><Relationship Id="rId39"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6434"/>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6434"/>
          </a:xfrm>
          <a:prstGeom prst="rect">
            <a:avLst/>
          </a:prstGeom>
        </p:spPr>
        <p:txBody>
          <a:bodyPr vert="horz" lIns="93177" tIns="46589" rIns="93177" bIns="46589" rtlCol="0"/>
          <a:lstStyle>
            <a:lvl1pPr algn="r">
              <a:defRPr sz="1200"/>
            </a:lvl1pPr>
          </a:lstStyle>
          <a:p>
            <a:fld id="{3355F2D2-6626-4F48-8965-A0F820926BFF}" type="datetimeFigureOut">
              <a:rPr lang="en-US"/>
              <a:t>10/11/15</a:t>
            </a:fld>
            <a:endParaRPr lang="en-US"/>
          </a:p>
        </p:txBody>
      </p:sp>
      <p:sp>
        <p:nvSpPr>
          <p:cNvPr id="4" name="Slide Image Placeholder 3"/>
          <p:cNvSpPr>
            <a:spLocks noGrp="1" noRot="1" noChangeAspect="1"/>
          </p:cNvSpPr>
          <p:nvPr>
            <p:ph type="sldImg" idx="2"/>
          </p:nvPr>
        </p:nvSpPr>
        <p:spPr>
          <a:xfrm>
            <a:off x="717550" y="1162050"/>
            <a:ext cx="5575300" cy="313690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73892"/>
            <a:ext cx="5608320" cy="3660458"/>
          </a:xfrm>
          <a:prstGeom prst="rect">
            <a:avLst/>
          </a:prstGeom>
        </p:spPr>
        <p:txBody>
          <a:bodyPr vert="horz" lIns="93177" tIns="46589" rIns="93177" bIns="46589"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6433"/>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6433"/>
          </a:xfrm>
          <a:prstGeom prst="rect">
            <a:avLst/>
          </a:prstGeom>
        </p:spPr>
        <p:txBody>
          <a:bodyPr vert="horz" lIns="93177" tIns="46589" rIns="93177" bIns="46589" rtlCol="0" anchor="b"/>
          <a:lstStyle>
            <a:lvl1pPr algn="r">
              <a:defRPr sz="1200"/>
            </a:lvl1pPr>
          </a:lstStyle>
          <a:p>
            <a:fld id="{8B8FF00D-3DAD-4553-9B54-D6D33E04AA6C}" type="slidenum">
              <a:rPr lang="en-US"/>
              <a:t>‹#›</a:t>
            </a:fld>
            <a:endParaRPr lang="en-US"/>
          </a:p>
        </p:txBody>
      </p:sp>
    </p:spTree>
    <p:extLst>
      <p:ext uri="{BB962C8B-B14F-4D97-AF65-F5344CB8AC3E}">
        <p14:creationId xmlns:p14="http://schemas.microsoft.com/office/powerpoint/2010/main" val="215409029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9.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0.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1.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2.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8B8FF00D-3DAD-4553-9B54-D6D33E04AA6C}" type="slidenum">
              <a:rPr lang="en-US"/>
              <a:t>1</a:t>
            </a:fld>
            <a:endParaRPr lang="en-US"/>
          </a:p>
        </p:txBody>
      </p:sp>
    </p:spTree>
    <p:extLst>
      <p:ext uri="{BB962C8B-B14F-4D97-AF65-F5344CB8AC3E}">
        <p14:creationId xmlns:p14="http://schemas.microsoft.com/office/powerpoint/2010/main" val="85740823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If you are scrolling</a:t>
            </a:r>
            <a:r>
              <a:rPr lang="en-US" baseline="0" dirty="0" smtClean="0"/>
              <a:t> down a page full of campaigns which one of these catches your eye?  Why?</a:t>
            </a:r>
          </a:p>
          <a:p>
            <a:r>
              <a:rPr lang="en-US" baseline="0" dirty="0" smtClean="0"/>
              <a:t>Your audience is selecting your campaign based on a variety of reasons..</a:t>
            </a:r>
          </a:p>
          <a:p>
            <a:r>
              <a:rPr lang="en-US" baseline="0" dirty="0" smtClean="0"/>
              <a:t>Do you have an impressive funding bar?</a:t>
            </a:r>
          </a:p>
          <a:p>
            <a:r>
              <a:rPr lang="en-US" baseline="0" dirty="0" smtClean="0"/>
              <a:t>Do you have a clear message?</a:t>
            </a:r>
          </a:p>
          <a:p>
            <a:r>
              <a:rPr lang="en-US" baseline="0" dirty="0" smtClean="0"/>
              <a:t>Do you have a nice graphic?</a:t>
            </a:r>
            <a:endParaRPr lang="en-US" dirty="0"/>
          </a:p>
        </p:txBody>
      </p:sp>
      <p:sp>
        <p:nvSpPr>
          <p:cNvPr id="4" name="Slide Number Placeholder 3"/>
          <p:cNvSpPr>
            <a:spLocks noGrp="1"/>
          </p:cNvSpPr>
          <p:nvPr>
            <p:ph type="sldNum" sz="quarter" idx="10"/>
          </p:nvPr>
        </p:nvSpPr>
        <p:spPr/>
        <p:txBody>
          <a:bodyPr/>
          <a:lstStyle/>
          <a:p>
            <a:fld id="{8B8FF00D-3DAD-4553-9B54-D6D33E04AA6C}" type="slidenum">
              <a:rPr lang="en-US" smtClean="0"/>
              <a:t>10</a:t>
            </a:fld>
            <a:endParaRPr lang="en-US"/>
          </a:p>
        </p:txBody>
      </p:sp>
    </p:spTree>
    <p:extLst>
      <p:ext uri="{BB962C8B-B14F-4D97-AF65-F5344CB8AC3E}">
        <p14:creationId xmlns:p14="http://schemas.microsoft.com/office/powerpoint/2010/main" val="414154225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Now that you understand a little about campaigns, let’s look at the type of prep work you will need to get ready</a:t>
            </a:r>
            <a:r>
              <a:rPr lang="en-US" baseline="0" dirty="0" smtClean="0"/>
              <a:t> to run a campaign. These are all NON-</a:t>
            </a:r>
            <a:r>
              <a:rPr lang="en-US" baseline="0" dirty="0" err="1" smtClean="0"/>
              <a:t>Indiegogo</a:t>
            </a:r>
            <a:r>
              <a:rPr lang="en-US" baseline="0" dirty="0" smtClean="0"/>
              <a:t> tasks… </a:t>
            </a:r>
            <a:endParaRPr lang="en-US" dirty="0" smtClean="0"/>
          </a:p>
          <a:p>
            <a:endParaRPr lang="en-US" dirty="0" smtClean="0"/>
          </a:p>
          <a:p>
            <a:r>
              <a:rPr lang="en-US" dirty="0" smtClean="0"/>
              <a:t>Remember</a:t>
            </a:r>
            <a:r>
              <a:rPr lang="en-US" baseline="0" dirty="0" smtClean="0"/>
              <a:t> we just talked about how you need to get 30% of your funding in the first 48hrs from your friends, family and supporters. This is the work to develop that base.</a:t>
            </a:r>
          </a:p>
          <a:p>
            <a:endParaRPr lang="en-US" dirty="0" smtClean="0"/>
          </a:p>
          <a:p>
            <a:r>
              <a:rPr lang="en-US" dirty="0" smtClean="0"/>
              <a:t>Review the slide content first, then:</a:t>
            </a:r>
          </a:p>
          <a:p>
            <a:endParaRPr lang="en-US" dirty="0" smtClean="0"/>
          </a:p>
          <a:p>
            <a:r>
              <a:rPr lang="en-US" dirty="0" smtClean="0"/>
              <a:t>As you can see there</a:t>
            </a:r>
            <a:r>
              <a:rPr lang="en-US" baseline="0" dirty="0" smtClean="0"/>
              <a:t> is a lot of work involved and it’s not the type of work you can outsource to a campaign service provider, they will just come back to you for all the information listed here so it’s better to keep the work in-house unless you have the funds to hire a reputable marketing firm that already knows your business really well or specializes in donor lists.</a:t>
            </a:r>
          </a:p>
          <a:p>
            <a:endParaRPr lang="en-US" baseline="0" dirty="0" smtClean="0"/>
          </a:p>
          <a:p>
            <a:r>
              <a:rPr lang="en-US" baseline="0" dirty="0" smtClean="0"/>
              <a:t>Other workshops will provide you more information about how to use social media, I’m just providing a high level list of what you need to develop a solid base for funding.</a:t>
            </a:r>
            <a:endParaRPr lang="en-US" dirty="0"/>
          </a:p>
        </p:txBody>
      </p:sp>
      <p:sp>
        <p:nvSpPr>
          <p:cNvPr id="4" name="Slide Number Placeholder 3"/>
          <p:cNvSpPr>
            <a:spLocks noGrp="1"/>
          </p:cNvSpPr>
          <p:nvPr>
            <p:ph type="sldNum" sz="quarter" idx="10"/>
          </p:nvPr>
        </p:nvSpPr>
        <p:spPr/>
        <p:txBody>
          <a:bodyPr/>
          <a:lstStyle/>
          <a:p>
            <a:fld id="{8B8FF00D-3DAD-4553-9B54-D6D33E04AA6C}" type="slidenum">
              <a:rPr lang="en-US" smtClean="0"/>
              <a:t>11</a:t>
            </a:fld>
            <a:endParaRPr lang="en-US"/>
          </a:p>
        </p:txBody>
      </p:sp>
    </p:spTree>
    <p:extLst>
      <p:ext uri="{BB962C8B-B14F-4D97-AF65-F5344CB8AC3E}">
        <p14:creationId xmlns:p14="http://schemas.microsoft.com/office/powerpoint/2010/main" val="192043259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is just to provide you the high level overview, we’ll dig deeper</a:t>
            </a:r>
            <a:r>
              <a:rPr lang="en-US" baseline="0" dirty="0" smtClean="0"/>
              <a:t> into each of these topics as we go forward.</a:t>
            </a:r>
          </a:p>
          <a:p>
            <a:endParaRPr lang="en-US" baseline="0" dirty="0" smtClean="0"/>
          </a:p>
          <a:p>
            <a:r>
              <a:rPr lang="en-US" baseline="0" dirty="0" smtClean="0"/>
              <a:t>Review the list above</a:t>
            </a:r>
          </a:p>
          <a:p>
            <a:endParaRPr lang="en-US" baseline="0" dirty="0" smtClean="0"/>
          </a:p>
          <a:p>
            <a:r>
              <a:rPr lang="en-US" baseline="0" dirty="0" smtClean="0"/>
              <a:t>As you can see by now, crowdfunding is not a quick and easy fix for your financial needs.</a:t>
            </a:r>
          </a:p>
          <a:p>
            <a:r>
              <a:rPr lang="en-US" baseline="0" dirty="0" smtClean="0"/>
              <a:t>Crowdfunding, if done correctly, can be successful, however it requires proper preparing which can take weeks.</a:t>
            </a:r>
          </a:p>
          <a:p>
            <a:r>
              <a:rPr lang="en-US" baseline="0" dirty="0" smtClean="0"/>
              <a:t>Once you have completed the ground work of building your social media audience and practiced with a small campaign you’ll figure out what works and what does not, so each following campaign will become easier and easier. </a:t>
            </a:r>
          </a:p>
          <a:p>
            <a:r>
              <a:rPr lang="en-US" baseline="0" dirty="0" smtClean="0"/>
              <a:t>As you browse other campaigns you’ll learn what attracts and detracts from a campaign.</a:t>
            </a:r>
          </a:p>
        </p:txBody>
      </p:sp>
      <p:sp>
        <p:nvSpPr>
          <p:cNvPr id="4" name="Slide Number Placeholder 3"/>
          <p:cNvSpPr>
            <a:spLocks noGrp="1"/>
          </p:cNvSpPr>
          <p:nvPr>
            <p:ph type="sldNum" sz="quarter" idx="10"/>
          </p:nvPr>
        </p:nvSpPr>
        <p:spPr/>
        <p:txBody>
          <a:bodyPr/>
          <a:lstStyle/>
          <a:p>
            <a:fld id="{8B8FF00D-3DAD-4553-9B54-D6D33E04AA6C}" type="slidenum">
              <a:rPr lang="en-US" smtClean="0"/>
              <a:t>12</a:t>
            </a:fld>
            <a:endParaRPr lang="en-US"/>
          </a:p>
        </p:txBody>
      </p:sp>
    </p:spTree>
    <p:extLst>
      <p:ext uri="{BB962C8B-B14F-4D97-AF65-F5344CB8AC3E}">
        <p14:creationId xmlns:p14="http://schemas.microsoft.com/office/powerpoint/2010/main" val="314764419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31774">
              <a:defRPr/>
            </a:pPr>
            <a:r>
              <a:rPr lang="en-US" baseline="0" dirty="0" smtClean="0"/>
              <a:t>I’ll demonstrate from the overhead what to look for, then we’ll b</a:t>
            </a:r>
            <a:r>
              <a:rPr lang="en-US" dirty="0" smtClean="0"/>
              <a:t>reak into</a:t>
            </a:r>
            <a:r>
              <a:rPr lang="en-US" baseline="0" dirty="0" smtClean="0"/>
              <a:t> small groups as needed so everyone has access</a:t>
            </a:r>
          </a:p>
          <a:p>
            <a:pPr defTabSz="931774">
              <a:defRPr/>
            </a:pPr>
            <a:endParaRPr lang="en-US" b="1" baseline="0" dirty="0" smtClean="0"/>
          </a:p>
          <a:p>
            <a:pPr defTabSz="931774">
              <a:defRPr/>
            </a:pPr>
            <a:r>
              <a:rPr lang="en-US" b="1" baseline="0" dirty="0" smtClean="0"/>
              <a:t>Take 15 </a:t>
            </a:r>
            <a:r>
              <a:rPr lang="en-US" b="1" baseline="0" dirty="0" err="1" smtClean="0"/>
              <a:t>mins</a:t>
            </a:r>
            <a:r>
              <a:rPr lang="en-US" b="1" baseline="0" dirty="0" smtClean="0"/>
              <a:t> to let them do some research</a:t>
            </a:r>
          </a:p>
          <a:p>
            <a:pPr defTabSz="931774">
              <a:defRPr/>
            </a:pPr>
            <a:r>
              <a:rPr lang="en-US" b="1" baseline="0" dirty="0" smtClean="0"/>
              <a:t>Leave this slide up with list of questions to help with the research</a:t>
            </a:r>
          </a:p>
          <a:p>
            <a:pPr defTabSz="931774">
              <a:defRPr/>
            </a:pPr>
            <a:r>
              <a:rPr lang="en-US" b="1" baseline="0" dirty="0" smtClean="0"/>
              <a:t>Ask each person to provide one best example and one worst example</a:t>
            </a:r>
          </a:p>
          <a:p>
            <a:pPr defTabSz="931774">
              <a:defRPr/>
            </a:pPr>
            <a:r>
              <a:rPr lang="en-US" b="1" baseline="0" dirty="0" smtClean="0"/>
              <a:t>After reviewing a few of the examples then TAKE A 10 MIN BREAK</a:t>
            </a:r>
          </a:p>
          <a:p>
            <a:pPr defTabSz="931774">
              <a:defRPr/>
            </a:pPr>
            <a:r>
              <a:rPr lang="en-US" b="1" baseline="0" dirty="0" smtClean="0"/>
              <a:t>After the break we’ll start using the </a:t>
            </a:r>
            <a:r>
              <a:rPr lang="en-US" b="1" baseline="0" dirty="0" err="1" smtClean="0"/>
              <a:t>Indiegogo</a:t>
            </a:r>
            <a:r>
              <a:rPr lang="en-US" b="1" baseline="0" dirty="0" smtClean="0"/>
              <a:t> platform to create your first draft campaign!</a:t>
            </a:r>
          </a:p>
          <a:p>
            <a:pPr defTabSz="931774">
              <a:defRPr/>
            </a:pPr>
            <a:r>
              <a:rPr lang="en-US" b="1" baseline="0" dirty="0" smtClean="0"/>
              <a:t>Think about what your first campaign will be for and an idea of the funding </a:t>
            </a:r>
            <a:r>
              <a:rPr lang="en-US" b="1" baseline="0" dirty="0" err="1" smtClean="0"/>
              <a:t>amt</a:t>
            </a:r>
            <a:endParaRPr lang="en-US" b="1" baseline="0" dirty="0" smtClean="0"/>
          </a:p>
          <a:p>
            <a:endParaRPr lang="en-US" dirty="0"/>
          </a:p>
        </p:txBody>
      </p:sp>
      <p:sp>
        <p:nvSpPr>
          <p:cNvPr id="4" name="Slide Number Placeholder 3"/>
          <p:cNvSpPr>
            <a:spLocks noGrp="1"/>
          </p:cNvSpPr>
          <p:nvPr>
            <p:ph type="sldNum" sz="quarter" idx="10"/>
          </p:nvPr>
        </p:nvSpPr>
        <p:spPr/>
        <p:txBody>
          <a:bodyPr/>
          <a:lstStyle/>
          <a:p>
            <a:fld id="{8B8FF00D-3DAD-4553-9B54-D6D33E04AA6C}" type="slidenum">
              <a:rPr lang="en-US" smtClean="0"/>
              <a:t>13</a:t>
            </a:fld>
            <a:endParaRPr lang="en-US"/>
          </a:p>
        </p:txBody>
      </p:sp>
    </p:spTree>
    <p:extLst>
      <p:ext uri="{BB962C8B-B14F-4D97-AF65-F5344CB8AC3E}">
        <p14:creationId xmlns:p14="http://schemas.microsoft.com/office/powerpoint/2010/main" val="314764419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You</a:t>
            </a:r>
            <a:r>
              <a:rPr lang="en-US" baseline="0" dirty="0" smtClean="0"/>
              <a:t> are about to create your title and tagline so let’s look at a few in the Community Section</a:t>
            </a:r>
            <a:endParaRPr lang="en-US" dirty="0" smtClean="0"/>
          </a:p>
          <a:p>
            <a:r>
              <a:rPr lang="en-US" dirty="0" smtClean="0"/>
              <a:t>Yours </a:t>
            </a:r>
            <a:r>
              <a:rPr lang="en-US" dirty="0"/>
              <a:t>will be one of thousands of campaigns on the site</a:t>
            </a:r>
          </a:p>
          <a:p>
            <a:r>
              <a:rPr lang="en-US" dirty="0"/>
              <a:t>Make your image interesting, compelling and relevant</a:t>
            </a:r>
          </a:p>
          <a:p>
            <a:r>
              <a:rPr lang="en-US" dirty="0"/>
              <a:t>Your title and short description are the headline of your project</a:t>
            </a:r>
          </a:p>
          <a:p>
            <a:r>
              <a:rPr lang="en-US" dirty="0"/>
              <a:t>Use info graphics to make some pictures to import into your campaign card, include your logo</a:t>
            </a:r>
          </a:p>
          <a:p>
            <a:endParaRPr lang="en-US" baseline="0" dirty="0" smtClean="0"/>
          </a:p>
        </p:txBody>
      </p:sp>
      <p:sp>
        <p:nvSpPr>
          <p:cNvPr id="4" name="Slide Number Placeholder 3"/>
          <p:cNvSpPr>
            <a:spLocks noGrp="1"/>
          </p:cNvSpPr>
          <p:nvPr>
            <p:ph type="sldNum" sz="quarter" idx="10"/>
          </p:nvPr>
        </p:nvSpPr>
        <p:spPr/>
        <p:txBody>
          <a:bodyPr/>
          <a:lstStyle/>
          <a:p>
            <a:fld id="{8B8FF00D-3DAD-4553-9B54-D6D33E04AA6C}" type="slidenum">
              <a:rPr lang="en-US" smtClean="0"/>
              <a:t>15</a:t>
            </a:fld>
            <a:endParaRPr lang="en-US"/>
          </a:p>
        </p:txBody>
      </p:sp>
    </p:spTree>
    <p:extLst>
      <p:ext uri="{BB962C8B-B14F-4D97-AF65-F5344CB8AC3E}">
        <p14:creationId xmlns:p14="http://schemas.microsoft.com/office/powerpoint/2010/main" val="44489131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Quick not</a:t>
            </a:r>
            <a:r>
              <a:rPr lang="en-US" baseline="0" dirty="0" smtClean="0"/>
              <a:t>e about infographics… after viewing several campaigns you can see the importance of the use of infographics!</a:t>
            </a:r>
            <a:endParaRPr lang="en-US" dirty="0" smtClean="0"/>
          </a:p>
          <a:p>
            <a:r>
              <a:rPr lang="en-US" dirty="0" smtClean="0"/>
              <a:t>Important to use pictures to tell your story</a:t>
            </a:r>
          </a:p>
          <a:p>
            <a:r>
              <a:rPr lang="en-US" dirty="0" smtClean="0"/>
              <a:t>Add infographics</a:t>
            </a:r>
            <a:r>
              <a:rPr lang="en-US" baseline="0" dirty="0" smtClean="0"/>
              <a:t> to your written pitch and your video if possible</a:t>
            </a:r>
          </a:p>
          <a:p>
            <a:r>
              <a:rPr lang="en-US" baseline="0" dirty="0" smtClean="0"/>
              <a:t>Cut a section of your infographics to use in your campaign card image </a:t>
            </a:r>
          </a:p>
          <a:p>
            <a:r>
              <a:rPr lang="en-US" baseline="0" dirty="0" smtClean="0"/>
              <a:t>Repeat use of your infographics on your social media, it’s like branding</a:t>
            </a:r>
            <a:endParaRPr lang="en-US" dirty="0"/>
          </a:p>
        </p:txBody>
      </p:sp>
      <p:sp>
        <p:nvSpPr>
          <p:cNvPr id="4" name="Slide Number Placeholder 3"/>
          <p:cNvSpPr>
            <a:spLocks noGrp="1"/>
          </p:cNvSpPr>
          <p:nvPr>
            <p:ph type="sldNum" sz="quarter" idx="10"/>
          </p:nvPr>
        </p:nvSpPr>
        <p:spPr/>
        <p:txBody>
          <a:bodyPr/>
          <a:lstStyle/>
          <a:p>
            <a:fld id="{8B8FF00D-3DAD-4553-9B54-D6D33E04AA6C}" type="slidenum">
              <a:rPr lang="en-US" smtClean="0"/>
              <a:t>16</a:t>
            </a:fld>
            <a:endParaRPr lang="en-US"/>
          </a:p>
        </p:txBody>
      </p:sp>
    </p:spTree>
    <p:extLst>
      <p:ext uri="{BB962C8B-B14F-4D97-AF65-F5344CB8AC3E}">
        <p14:creationId xmlns:p14="http://schemas.microsoft.com/office/powerpoint/2010/main" val="105104669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B8FF00D-3DAD-4553-9B54-D6D33E04AA6C}" type="slidenum">
              <a:rPr lang="en-US" smtClean="0"/>
              <a:t>17</a:t>
            </a:fld>
            <a:endParaRPr lang="en-US"/>
          </a:p>
        </p:txBody>
      </p:sp>
    </p:spTree>
    <p:extLst>
      <p:ext uri="{BB962C8B-B14F-4D97-AF65-F5344CB8AC3E}">
        <p14:creationId xmlns:p14="http://schemas.microsoft.com/office/powerpoint/2010/main" val="202586586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smtClean="0"/>
          </a:p>
          <a:p>
            <a:r>
              <a:rPr lang="en-US" dirty="0" smtClean="0"/>
              <a:t>Once</a:t>
            </a:r>
            <a:r>
              <a:rPr lang="en-US" baseline="0" dirty="0" smtClean="0"/>
              <a:t> you get into the tool you will see this screen, the Create/Edit Campaign Tool</a:t>
            </a:r>
          </a:p>
          <a:p>
            <a:r>
              <a:rPr lang="en-US" baseline="0" dirty="0" smtClean="0"/>
              <a:t>Review the menu on the left </a:t>
            </a:r>
          </a:p>
          <a:p>
            <a:endParaRPr lang="en-US" baseline="0" dirty="0" smtClean="0"/>
          </a:p>
        </p:txBody>
      </p:sp>
      <p:sp>
        <p:nvSpPr>
          <p:cNvPr id="4" name="Slide Number Placeholder 3"/>
          <p:cNvSpPr>
            <a:spLocks noGrp="1"/>
          </p:cNvSpPr>
          <p:nvPr>
            <p:ph type="sldNum" sz="quarter" idx="10"/>
          </p:nvPr>
        </p:nvSpPr>
        <p:spPr/>
        <p:txBody>
          <a:bodyPr/>
          <a:lstStyle/>
          <a:p>
            <a:fld id="{8B8FF00D-3DAD-4553-9B54-D6D33E04AA6C}" type="slidenum">
              <a:rPr lang="en-US" smtClean="0"/>
              <a:t>18</a:t>
            </a:fld>
            <a:endParaRPr lang="en-US"/>
          </a:p>
        </p:txBody>
      </p:sp>
    </p:spTree>
    <p:extLst>
      <p:ext uri="{BB962C8B-B14F-4D97-AF65-F5344CB8AC3E}">
        <p14:creationId xmlns:p14="http://schemas.microsoft.com/office/powerpoint/2010/main" val="333211136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1" dirty="0" smtClean="0"/>
          </a:p>
          <a:p>
            <a:endParaRPr lang="en-US" b="1" dirty="0" smtClean="0"/>
          </a:p>
          <a:p>
            <a:r>
              <a:rPr lang="en-US" b="1" dirty="0" smtClean="0"/>
              <a:t>Take 5-10</a:t>
            </a:r>
            <a:r>
              <a:rPr lang="en-US" b="1" baseline="0" dirty="0" smtClean="0"/>
              <a:t> minutes to allow everyone to complete taglines and upload an image</a:t>
            </a:r>
            <a:endParaRPr lang="en-US" b="1" dirty="0"/>
          </a:p>
        </p:txBody>
      </p:sp>
      <p:sp>
        <p:nvSpPr>
          <p:cNvPr id="4" name="Slide Number Placeholder 3"/>
          <p:cNvSpPr>
            <a:spLocks noGrp="1"/>
          </p:cNvSpPr>
          <p:nvPr>
            <p:ph type="sldNum" sz="quarter" idx="10"/>
          </p:nvPr>
        </p:nvSpPr>
        <p:spPr/>
        <p:txBody>
          <a:bodyPr/>
          <a:lstStyle/>
          <a:p>
            <a:fld id="{8B8FF00D-3DAD-4553-9B54-D6D33E04AA6C}" type="slidenum">
              <a:rPr lang="en-US" smtClean="0"/>
              <a:t>19</a:t>
            </a:fld>
            <a:endParaRPr lang="en-US"/>
          </a:p>
        </p:txBody>
      </p:sp>
    </p:spTree>
    <p:extLst>
      <p:ext uri="{BB962C8B-B14F-4D97-AF65-F5344CB8AC3E}">
        <p14:creationId xmlns:p14="http://schemas.microsoft.com/office/powerpoint/2010/main" val="333211136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Your Written Pitch</a:t>
            </a:r>
          </a:p>
          <a:p>
            <a:r>
              <a:rPr lang="en-US" b="1" dirty="0" smtClean="0"/>
              <a:t>These are not up here for you to try to read, they are visual examples of what attracts a donor and compels them to start reading.</a:t>
            </a:r>
          </a:p>
          <a:p>
            <a:r>
              <a:rPr lang="en-US" b="1" dirty="0" smtClean="0"/>
              <a:t>Which</a:t>
            </a:r>
            <a:r>
              <a:rPr lang="en-US" b="1" baseline="0" dirty="0" smtClean="0"/>
              <a:t> One of These are you attracted to?  Why?</a:t>
            </a:r>
            <a:endParaRPr lang="en-US" b="1" dirty="0" smtClean="0"/>
          </a:p>
          <a:p>
            <a:pPr lvl="1"/>
            <a:r>
              <a:rPr lang="en-US" dirty="0" smtClean="0"/>
              <a:t>Put the most important information first.</a:t>
            </a:r>
          </a:p>
          <a:p>
            <a:pPr lvl="1"/>
            <a:r>
              <a:rPr lang="en-US" dirty="0" smtClean="0"/>
              <a:t>Tell a compelling story, and keep it short.</a:t>
            </a:r>
          </a:p>
          <a:p>
            <a:pPr lvl="1"/>
            <a:r>
              <a:rPr lang="en-US" dirty="0" smtClean="0"/>
              <a:t>Explain exactly why you are raising money.</a:t>
            </a:r>
          </a:p>
          <a:p>
            <a:pPr lvl="1"/>
            <a:r>
              <a:rPr lang="en-US" dirty="0" smtClean="0"/>
              <a:t>Share details about yourself, your team, and important events or people that shaped your project.</a:t>
            </a:r>
          </a:p>
          <a:p>
            <a:pPr lvl="1"/>
            <a:r>
              <a:rPr lang="en-US" dirty="0" smtClean="0"/>
              <a:t>Build trust with a specific budget breakdown.</a:t>
            </a:r>
          </a:p>
          <a:p>
            <a:pPr lvl="1"/>
            <a:r>
              <a:rPr lang="en-US" dirty="0" smtClean="0"/>
              <a:t>Spelling and grammar are important, so be sure to proofread.</a:t>
            </a:r>
          </a:p>
          <a:p>
            <a:pPr lvl="1"/>
            <a:r>
              <a:rPr lang="en-US" dirty="0" smtClean="0"/>
              <a:t>Break long text into sections with headings.</a:t>
            </a:r>
          </a:p>
          <a:p>
            <a:pPr lvl="1"/>
            <a:r>
              <a:rPr lang="en-US" dirty="0" smtClean="0"/>
              <a:t>Include pictures of your perks in the pitch text. They add personality and help break up lots of copy.  </a:t>
            </a:r>
            <a:r>
              <a:rPr lang="en-US" b="1" dirty="0" smtClean="0"/>
              <a:t> </a:t>
            </a:r>
          </a:p>
          <a:p>
            <a:pPr lvl="1"/>
            <a:r>
              <a:rPr lang="en-US" dirty="0" smtClean="0"/>
              <a:t>Add links to Facebook, Twitter, and other social media channels related to your campaign.</a:t>
            </a:r>
          </a:p>
          <a:p>
            <a:pPr lvl="1"/>
            <a:r>
              <a:rPr lang="en-US" dirty="0" smtClean="0"/>
              <a:t>Add links to your business/other websites — outside links help legitimize your campaign.</a:t>
            </a:r>
          </a:p>
          <a:p>
            <a:pPr lvl="2"/>
            <a:r>
              <a:rPr lang="en-US" dirty="0" smtClean="0"/>
              <a:t>Links to articles or blogs written by your org or others</a:t>
            </a:r>
          </a:p>
          <a:p>
            <a:pPr lvl="2"/>
            <a:r>
              <a:rPr lang="en-US" dirty="0" smtClean="0"/>
              <a:t>Links to awards or grants received helps legitimize your org</a:t>
            </a:r>
          </a:p>
          <a:p>
            <a:endParaRPr lang="en-US" dirty="0"/>
          </a:p>
        </p:txBody>
      </p:sp>
      <p:sp>
        <p:nvSpPr>
          <p:cNvPr id="4" name="Slide Number Placeholder 3"/>
          <p:cNvSpPr>
            <a:spLocks noGrp="1"/>
          </p:cNvSpPr>
          <p:nvPr>
            <p:ph type="sldNum" sz="quarter" idx="10"/>
          </p:nvPr>
        </p:nvSpPr>
        <p:spPr/>
        <p:txBody>
          <a:bodyPr/>
          <a:lstStyle/>
          <a:p>
            <a:fld id="{8B8FF00D-3DAD-4553-9B54-D6D33E04AA6C}" type="slidenum">
              <a:rPr lang="en-US" smtClean="0"/>
              <a:t>20</a:t>
            </a:fld>
            <a:endParaRPr lang="en-US"/>
          </a:p>
        </p:txBody>
      </p:sp>
    </p:spTree>
    <p:extLst>
      <p:ext uri="{BB962C8B-B14F-4D97-AF65-F5344CB8AC3E}">
        <p14:creationId xmlns:p14="http://schemas.microsoft.com/office/powerpoint/2010/main" val="385700847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8B8FF00D-3DAD-4553-9B54-D6D33E04AA6C}" type="slidenum">
              <a:rPr lang="en-US"/>
              <a:t>2</a:t>
            </a:fld>
            <a:endParaRPr lang="en-US"/>
          </a:p>
        </p:txBody>
      </p:sp>
    </p:spTree>
    <p:extLst>
      <p:ext uri="{BB962C8B-B14F-4D97-AF65-F5344CB8AC3E}">
        <p14:creationId xmlns:p14="http://schemas.microsoft.com/office/powerpoint/2010/main" val="135167890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dirty="0" smtClean="0"/>
              <a:t>Skip the video</a:t>
            </a:r>
            <a:r>
              <a:rPr lang="en-US" b="0" baseline="0" dirty="0" smtClean="0"/>
              <a:t> section and scroll down to the writing section. I think it’s easier to complete the writing section first to help you know what you want to say in your video.</a:t>
            </a:r>
            <a:endParaRPr lang="en-US" b="0" dirty="0" smtClean="0"/>
          </a:p>
          <a:p>
            <a:endParaRPr lang="en-US" b="0" dirty="0" smtClean="0"/>
          </a:p>
          <a:p>
            <a:r>
              <a:rPr lang="en-US" b="0" dirty="0" smtClean="0"/>
              <a:t>Your Written Pitch</a:t>
            </a:r>
          </a:p>
          <a:p>
            <a:pPr lvl="1"/>
            <a:r>
              <a:rPr lang="en-US" dirty="0" smtClean="0"/>
              <a:t>Put the most important information first.</a:t>
            </a:r>
          </a:p>
          <a:p>
            <a:pPr lvl="1"/>
            <a:r>
              <a:rPr lang="en-US" dirty="0" smtClean="0"/>
              <a:t>Tell a compelling story, and keep it short.</a:t>
            </a:r>
          </a:p>
          <a:p>
            <a:pPr lvl="1"/>
            <a:r>
              <a:rPr lang="en-US" dirty="0" smtClean="0"/>
              <a:t>Explain exactly why you are raising money.</a:t>
            </a:r>
          </a:p>
          <a:p>
            <a:pPr lvl="1"/>
            <a:r>
              <a:rPr lang="en-US" dirty="0" smtClean="0"/>
              <a:t>Share details about yourself, your team, and important events or people that shaped your project.</a:t>
            </a:r>
          </a:p>
          <a:p>
            <a:pPr lvl="1"/>
            <a:r>
              <a:rPr lang="en-US" dirty="0" smtClean="0"/>
              <a:t>Build trust with a specific budget breakdown.</a:t>
            </a:r>
          </a:p>
          <a:p>
            <a:pPr lvl="1"/>
            <a:r>
              <a:rPr lang="en-US" dirty="0" smtClean="0"/>
              <a:t>Spelling and grammar are important, so be sure to proofread.</a:t>
            </a:r>
          </a:p>
          <a:p>
            <a:pPr lvl="1"/>
            <a:r>
              <a:rPr lang="en-US" dirty="0" smtClean="0"/>
              <a:t>Break long text into sections with headings.</a:t>
            </a:r>
          </a:p>
          <a:p>
            <a:pPr lvl="1"/>
            <a:r>
              <a:rPr lang="en-US" dirty="0" smtClean="0"/>
              <a:t>Include pictures of your perks in the pitch text. They add personality and help break up lots of copy.  </a:t>
            </a:r>
            <a:r>
              <a:rPr lang="en-US" b="1" dirty="0" smtClean="0"/>
              <a:t> </a:t>
            </a:r>
          </a:p>
          <a:p>
            <a:pPr lvl="1"/>
            <a:r>
              <a:rPr lang="en-US" dirty="0" smtClean="0"/>
              <a:t>Add links to Facebook, Twitter, and other social media channels related to your campaign.</a:t>
            </a:r>
          </a:p>
          <a:p>
            <a:pPr lvl="1"/>
            <a:r>
              <a:rPr lang="en-US" dirty="0" smtClean="0"/>
              <a:t>Add links to your business/other websites — outside links help legitimize your campaign.</a:t>
            </a:r>
          </a:p>
          <a:p>
            <a:pPr lvl="2"/>
            <a:r>
              <a:rPr lang="en-US" dirty="0" smtClean="0"/>
              <a:t>Links to articles or blogs written by your org or others</a:t>
            </a:r>
          </a:p>
          <a:p>
            <a:pPr lvl="2"/>
            <a:r>
              <a:rPr lang="en-US" dirty="0" smtClean="0"/>
              <a:t>Links to awards or grants received helps legitimize your org</a:t>
            </a:r>
          </a:p>
          <a:p>
            <a:endParaRPr lang="en-US" dirty="0"/>
          </a:p>
        </p:txBody>
      </p:sp>
      <p:sp>
        <p:nvSpPr>
          <p:cNvPr id="4" name="Slide Number Placeholder 3"/>
          <p:cNvSpPr>
            <a:spLocks noGrp="1"/>
          </p:cNvSpPr>
          <p:nvPr>
            <p:ph type="sldNum" sz="quarter" idx="10"/>
          </p:nvPr>
        </p:nvSpPr>
        <p:spPr/>
        <p:txBody>
          <a:bodyPr/>
          <a:lstStyle/>
          <a:p>
            <a:fld id="{8B8FF00D-3DAD-4553-9B54-D6D33E04AA6C}" type="slidenum">
              <a:rPr lang="en-US" smtClean="0"/>
              <a:t>21</a:t>
            </a:fld>
            <a:endParaRPr lang="en-US"/>
          </a:p>
        </p:txBody>
      </p:sp>
    </p:spTree>
    <p:extLst>
      <p:ext uri="{BB962C8B-B14F-4D97-AF65-F5344CB8AC3E}">
        <p14:creationId xmlns:p14="http://schemas.microsoft.com/office/powerpoint/2010/main" val="385700847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Keep references to the campaign out of the first</a:t>
            </a:r>
            <a:r>
              <a:rPr lang="en-US" baseline="0" dirty="0" smtClean="0"/>
              <a:t> 10-25 seconds so you can reuse the video for other purposes.</a:t>
            </a:r>
          </a:p>
          <a:p>
            <a:r>
              <a:rPr lang="en-US" baseline="0" dirty="0" smtClean="0"/>
              <a:t>Post the video on YouTube so you can download it to your campaign.</a:t>
            </a:r>
          </a:p>
          <a:p>
            <a:r>
              <a:rPr lang="en-US" baseline="0" dirty="0" smtClean="0"/>
              <a:t>Post the YouTube link on your organization’s homepage with a link to the campaign as well.</a:t>
            </a:r>
          </a:p>
          <a:p>
            <a:endParaRPr lang="en-US" baseline="0" dirty="0" smtClean="0"/>
          </a:p>
          <a:p>
            <a:endParaRPr lang="en-US" baseline="0" dirty="0" smtClean="0"/>
          </a:p>
          <a:p>
            <a:r>
              <a:rPr lang="en-US" baseline="0" dirty="0" smtClean="0"/>
              <a:t>Let’s watch a couple for examples.</a:t>
            </a:r>
            <a:endParaRPr lang="en-US" dirty="0"/>
          </a:p>
        </p:txBody>
      </p:sp>
      <p:sp>
        <p:nvSpPr>
          <p:cNvPr id="4" name="Slide Number Placeholder 3"/>
          <p:cNvSpPr>
            <a:spLocks noGrp="1"/>
          </p:cNvSpPr>
          <p:nvPr>
            <p:ph type="sldNum" sz="quarter" idx="10"/>
          </p:nvPr>
        </p:nvSpPr>
        <p:spPr/>
        <p:txBody>
          <a:bodyPr/>
          <a:lstStyle/>
          <a:p>
            <a:fld id="{8B8FF00D-3DAD-4553-9B54-D6D33E04AA6C}" type="slidenum">
              <a:rPr lang="en-US" smtClean="0"/>
              <a:t>22</a:t>
            </a:fld>
            <a:endParaRPr lang="en-US"/>
          </a:p>
        </p:txBody>
      </p:sp>
    </p:spTree>
    <p:extLst>
      <p:ext uri="{BB962C8B-B14F-4D97-AF65-F5344CB8AC3E}">
        <p14:creationId xmlns:p14="http://schemas.microsoft.com/office/powerpoint/2010/main" val="143330012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smtClean="0"/>
          </a:p>
          <a:p>
            <a:r>
              <a:rPr lang="en-US" dirty="0" smtClean="0"/>
              <a:t>Using the smart</a:t>
            </a:r>
            <a:r>
              <a:rPr lang="en-US" baseline="0" dirty="0" smtClean="0"/>
              <a:t> phones in the room let’s try to make a one minute video.</a:t>
            </a:r>
          </a:p>
          <a:p>
            <a:r>
              <a:rPr lang="en-US" baseline="0" dirty="0" smtClean="0"/>
              <a:t>Use the written pitch as your script.</a:t>
            </a:r>
          </a:p>
          <a:p>
            <a:r>
              <a:rPr lang="en-US" baseline="0" dirty="0" smtClean="0"/>
              <a:t>Upload the video from the phone to YouTube.</a:t>
            </a:r>
          </a:p>
          <a:p>
            <a:r>
              <a:rPr lang="en-US" baseline="0" dirty="0" smtClean="0"/>
              <a:t>Upload the video from YouTube to your campaign story.</a:t>
            </a:r>
          </a:p>
          <a:p>
            <a:endParaRPr lang="en-US" baseline="0" dirty="0" smtClean="0"/>
          </a:p>
          <a:p>
            <a:r>
              <a:rPr lang="en-US" baseline="0" dirty="0" smtClean="0"/>
              <a:t>If making videos isn’t an option, then update an image.</a:t>
            </a:r>
          </a:p>
        </p:txBody>
      </p:sp>
      <p:sp>
        <p:nvSpPr>
          <p:cNvPr id="4" name="Slide Number Placeholder 3"/>
          <p:cNvSpPr>
            <a:spLocks noGrp="1"/>
          </p:cNvSpPr>
          <p:nvPr>
            <p:ph type="sldNum" sz="quarter" idx="10"/>
          </p:nvPr>
        </p:nvSpPr>
        <p:spPr/>
        <p:txBody>
          <a:bodyPr/>
          <a:lstStyle/>
          <a:p>
            <a:fld id="{8B8FF00D-3DAD-4553-9B54-D6D33E04AA6C}" type="slidenum">
              <a:rPr lang="en-US" smtClean="0"/>
              <a:t>23</a:t>
            </a:fld>
            <a:endParaRPr lang="en-US"/>
          </a:p>
        </p:txBody>
      </p:sp>
    </p:spTree>
    <p:extLst>
      <p:ext uri="{BB962C8B-B14F-4D97-AF65-F5344CB8AC3E}">
        <p14:creationId xmlns:p14="http://schemas.microsoft.com/office/powerpoint/2010/main" val="385700847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8B8FF00D-3DAD-4553-9B54-D6D33E04AA6C}" type="slidenum">
              <a:rPr lang="en-US" smtClean="0"/>
              <a:t>24</a:t>
            </a:fld>
            <a:endParaRPr lang="en-US"/>
          </a:p>
        </p:txBody>
      </p:sp>
    </p:spTree>
    <p:extLst>
      <p:ext uri="{BB962C8B-B14F-4D97-AF65-F5344CB8AC3E}">
        <p14:creationId xmlns:p14="http://schemas.microsoft.com/office/powerpoint/2010/main" val="85563889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smtClean="0"/>
          </a:p>
          <a:p>
            <a:r>
              <a:rPr lang="en-US" dirty="0" smtClean="0"/>
              <a:t>Take some time to write down</a:t>
            </a:r>
            <a:r>
              <a:rPr lang="en-US" baseline="0" dirty="0" smtClean="0"/>
              <a:t> about 3 perks </a:t>
            </a:r>
          </a:p>
          <a:p>
            <a:r>
              <a:rPr lang="en-US" baseline="0" dirty="0" smtClean="0"/>
              <a:t>If the total campaign is for $500 and you’re looking for a lot of small donations from friends then you need to deliver a perk that is quick, easy and cheap.</a:t>
            </a:r>
          </a:p>
          <a:p>
            <a:r>
              <a:rPr lang="en-US" baseline="0" dirty="0" smtClean="0"/>
              <a:t>Come up with some fun/clever names for your perks that make some sense with your campaign.</a:t>
            </a:r>
          </a:p>
          <a:p>
            <a:endParaRPr lang="en-US" baseline="0" dirty="0" smtClean="0"/>
          </a:p>
          <a:p>
            <a:r>
              <a:rPr lang="en-US" baseline="0" dirty="0" smtClean="0"/>
              <a:t>Because this is your first campaign keep it simple! Don’t limit </a:t>
            </a:r>
            <a:r>
              <a:rPr lang="en-US" baseline="0" dirty="0" err="1" smtClean="0"/>
              <a:t>Qty’s</a:t>
            </a:r>
            <a:r>
              <a:rPr lang="en-US" baseline="0" dirty="0" smtClean="0"/>
              <a:t>, avoid items that need to be mailed, remember some donors will be international and shipping can get expensive.</a:t>
            </a:r>
          </a:p>
          <a:p>
            <a:endParaRPr lang="en-US" baseline="0" dirty="0" smtClean="0"/>
          </a:p>
          <a:p>
            <a:r>
              <a:rPr lang="en-US" baseline="0" dirty="0" smtClean="0"/>
              <a:t>TAKE 10 MINS TO WRITE UP 3 PERKS ON PAPER</a:t>
            </a:r>
          </a:p>
          <a:p>
            <a:endParaRPr lang="en-US" baseline="0" dirty="0" smtClean="0"/>
          </a:p>
          <a:p>
            <a:r>
              <a:rPr lang="en-US" baseline="0" dirty="0" smtClean="0"/>
              <a:t>After you have drafted 3 Perks try entering them into your campaign.</a:t>
            </a:r>
          </a:p>
          <a:p>
            <a:endParaRPr lang="en-US" baseline="0" dirty="0" smtClean="0"/>
          </a:p>
          <a:p>
            <a:r>
              <a:rPr lang="en-US" baseline="0" dirty="0" smtClean="0"/>
              <a:t>TAKE 10 MINS TO ENTER PERKS IN TOOL</a:t>
            </a:r>
          </a:p>
          <a:p>
            <a:endParaRPr lang="en-US" baseline="0" dirty="0" smtClean="0"/>
          </a:p>
          <a:p>
            <a:endParaRPr lang="en-US" baseline="0" dirty="0" smtClean="0"/>
          </a:p>
        </p:txBody>
      </p:sp>
      <p:sp>
        <p:nvSpPr>
          <p:cNvPr id="4" name="Slide Number Placeholder 3"/>
          <p:cNvSpPr>
            <a:spLocks noGrp="1"/>
          </p:cNvSpPr>
          <p:nvPr>
            <p:ph type="sldNum" sz="quarter" idx="10"/>
          </p:nvPr>
        </p:nvSpPr>
        <p:spPr/>
        <p:txBody>
          <a:bodyPr/>
          <a:lstStyle/>
          <a:p>
            <a:fld id="{8B8FF00D-3DAD-4553-9B54-D6D33E04AA6C}" type="slidenum">
              <a:rPr lang="en-US" smtClean="0"/>
              <a:t>25</a:t>
            </a:fld>
            <a:endParaRPr lang="en-US"/>
          </a:p>
        </p:txBody>
      </p:sp>
    </p:spTree>
    <p:extLst>
      <p:ext uri="{BB962C8B-B14F-4D97-AF65-F5344CB8AC3E}">
        <p14:creationId xmlns:p14="http://schemas.microsoft.com/office/powerpoint/2010/main" val="385700847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smtClean="0"/>
          </a:p>
          <a:p>
            <a:r>
              <a:rPr lang="en-US" baseline="0" dirty="0" smtClean="0"/>
              <a:t>Make 1-2 of your staff editors so they can make changes, add updates, etc.</a:t>
            </a:r>
            <a:endParaRPr lang="en-US" dirty="0"/>
          </a:p>
        </p:txBody>
      </p:sp>
      <p:sp>
        <p:nvSpPr>
          <p:cNvPr id="4" name="Slide Number Placeholder 3"/>
          <p:cNvSpPr>
            <a:spLocks noGrp="1"/>
          </p:cNvSpPr>
          <p:nvPr>
            <p:ph type="sldNum" sz="quarter" idx="10"/>
          </p:nvPr>
        </p:nvSpPr>
        <p:spPr/>
        <p:txBody>
          <a:bodyPr/>
          <a:lstStyle/>
          <a:p>
            <a:fld id="{8B8FF00D-3DAD-4553-9B54-D6D33E04AA6C}" type="slidenum">
              <a:rPr lang="en-US" smtClean="0"/>
              <a:t>26</a:t>
            </a:fld>
            <a:endParaRPr lang="en-US"/>
          </a:p>
        </p:txBody>
      </p:sp>
    </p:spTree>
    <p:extLst>
      <p:ext uri="{BB962C8B-B14F-4D97-AF65-F5344CB8AC3E}">
        <p14:creationId xmlns:p14="http://schemas.microsoft.com/office/powerpoint/2010/main" val="151900025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8B8FF00D-3DAD-4553-9B54-D6D33E04AA6C}" type="slidenum">
              <a:rPr lang="en-US" smtClean="0"/>
              <a:t>27</a:t>
            </a:fld>
            <a:endParaRPr lang="en-US"/>
          </a:p>
        </p:txBody>
      </p:sp>
    </p:spTree>
    <p:extLst>
      <p:ext uri="{BB962C8B-B14F-4D97-AF65-F5344CB8AC3E}">
        <p14:creationId xmlns:p14="http://schemas.microsoft.com/office/powerpoint/2010/main" val="348498913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*Contributors can contribute from anywhere in the world to campaigns. </a:t>
            </a:r>
            <a:r>
              <a:rPr lang="en-US" dirty="0" err="1" smtClean="0"/>
              <a:t>Indiegogo</a:t>
            </a:r>
            <a:r>
              <a:rPr lang="en-US" dirty="0" smtClean="0"/>
              <a:t> does not charge any fees, but depending on the currency of the campaign they contribute to, they will bear the exchange rate and any additional exchange charges as determined by their credit card.</a:t>
            </a:r>
          </a:p>
          <a:p>
            <a:endParaRPr lang="en-US" dirty="0" smtClean="0"/>
          </a:p>
          <a:p>
            <a:r>
              <a:rPr lang="en-US" dirty="0" smtClean="0"/>
              <a:t>Links are not ‘cleaned up’ on</a:t>
            </a:r>
            <a:r>
              <a:rPr lang="en-US" baseline="0" dirty="0" smtClean="0"/>
              <a:t> purpose so they can be copied and pasted as needed based on internet access. </a:t>
            </a:r>
          </a:p>
          <a:p>
            <a:r>
              <a:rPr lang="en-US" baseline="0" dirty="0" smtClean="0"/>
              <a:t>IE: if there is no internet access during the presentation and the audience only has softcopy, they can access the site later.</a:t>
            </a:r>
            <a:endParaRPr lang="en-US" dirty="0"/>
          </a:p>
        </p:txBody>
      </p:sp>
      <p:sp>
        <p:nvSpPr>
          <p:cNvPr id="4" name="Slide Number Placeholder 3"/>
          <p:cNvSpPr>
            <a:spLocks noGrp="1"/>
          </p:cNvSpPr>
          <p:nvPr>
            <p:ph type="sldNum" sz="quarter" idx="10"/>
          </p:nvPr>
        </p:nvSpPr>
        <p:spPr/>
        <p:txBody>
          <a:bodyPr/>
          <a:lstStyle/>
          <a:p>
            <a:fld id="{8B8FF00D-3DAD-4553-9B54-D6D33E04AA6C}" type="slidenum">
              <a:rPr lang="en-US" smtClean="0"/>
              <a:t>28</a:t>
            </a:fld>
            <a:endParaRPr lang="en-US"/>
          </a:p>
        </p:txBody>
      </p:sp>
    </p:spTree>
    <p:extLst>
      <p:ext uri="{BB962C8B-B14F-4D97-AF65-F5344CB8AC3E}">
        <p14:creationId xmlns:p14="http://schemas.microsoft.com/office/powerpoint/2010/main" val="23344014"/>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8B8FF00D-3DAD-4553-9B54-D6D33E04AA6C}" type="slidenum">
              <a:rPr lang="en-US" smtClean="0"/>
              <a:t>29</a:t>
            </a:fld>
            <a:endParaRPr lang="en-US"/>
          </a:p>
        </p:txBody>
      </p:sp>
    </p:spTree>
    <p:extLst>
      <p:ext uri="{BB962C8B-B14F-4D97-AF65-F5344CB8AC3E}">
        <p14:creationId xmlns:p14="http://schemas.microsoft.com/office/powerpoint/2010/main" val="121650036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is where you would add a new short video or new pictures</a:t>
            </a:r>
            <a:r>
              <a:rPr lang="en-US" baseline="0" dirty="0" smtClean="0"/>
              <a:t> as part of your updates during the campaign.</a:t>
            </a:r>
          </a:p>
          <a:p>
            <a:r>
              <a:rPr lang="en-US" baseline="0" dirty="0" smtClean="0"/>
              <a:t>Could be a picture of a staff member holding up a sign saying Thank You.</a:t>
            </a:r>
            <a:endParaRPr lang="en-US" dirty="0"/>
          </a:p>
        </p:txBody>
      </p:sp>
      <p:sp>
        <p:nvSpPr>
          <p:cNvPr id="4" name="Slide Number Placeholder 3"/>
          <p:cNvSpPr>
            <a:spLocks noGrp="1"/>
          </p:cNvSpPr>
          <p:nvPr>
            <p:ph type="sldNum" sz="quarter" idx="10"/>
          </p:nvPr>
        </p:nvSpPr>
        <p:spPr/>
        <p:txBody>
          <a:bodyPr/>
          <a:lstStyle/>
          <a:p>
            <a:fld id="{8B8FF00D-3DAD-4553-9B54-D6D33E04AA6C}" type="slidenum">
              <a:rPr lang="en-US" smtClean="0"/>
              <a:t>30</a:t>
            </a:fld>
            <a:endParaRPr lang="en-US"/>
          </a:p>
        </p:txBody>
      </p:sp>
    </p:spTree>
    <p:extLst>
      <p:ext uri="{BB962C8B-B14F-4D97-AF65-F5344CB8AC3E}">
        <p14:creationId xmlns:p14="http://schemas.microsoft.com/office/powerpoint/2010/main" val="39414656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These are not all</a:t>
            </a:r>
            <a:r>
              <a:rPr lang="en-US" baseline="0" dirty="0" smtClean="0"/>
              <a:t> of the crowd funding options available however it provides you with a list of the most common ones and an idea of their differences. Ripple is not listed because they have gone out of business. I’m sure you will see many of these types of companies during your research, I’m just focusing on some of the bigger, well known ones.</a:t>
            </a:r>
          </a:p>
          <a:p>
            <a:endParaRPr lang="en-US" dirty="0" smtClean="0"/>
          </a:p>
          <a:p>
            <a:r>
              <a:rPr lang="en-US" dirty="0" smtClean="0"/>
              <a:t>Because my</a:t>
            </a:r>
            <a:r>
              <a:rPr lang="en-US" baseline="0" dirty="0" smtClean="0"/>
              <a:t> presentation is focused on helping</a:t>
            </a:r>
            <a:r>
              <a:rPr lang="en-US" dirty="0" smtClean="0"/>
              <a:t> nonprofits raise funds for projects</a:t>
            </a:r>
            <a:r>
              <a:rPr lang="en-US" baseline="0" dirty="0" smtClean="0"/>
              <a:t> I will be focusing on how to use </a:t>
            </a:r>
            <a:r>
              <a:rPr lang="en-US" baseline="0" dirty="0" err="1" smtClean="0"/>
              <a:t>Indiegogo</a:t>
            </a:r>
            <a:r>
              <a:rPr lang="en-US" baseline="0" dirty="0" smtClean="0"/>
              <a:t> today, however the concepts you learn can be applied to any of the options you choose to use.</a:t>
            </a:r>
          </a:p>
          <a:p>
            <a:endParaRPr lang="en-US" dirty="0" smtClean="0"/>
          </a:p>
          <a:p>
            <a:r>
              <a:rPr lang="en-US" dirty="0" smtClean="0"/>
              <a:t>Please be very wary of the campaign boost service providers who</a:t>
            </a:r>
            <a:r>
              <a:rPr lang="en-US" baseline="0" dirty="0" smtClean="0"/>
              <a:t> offer to help you with your campaign. Although there might be a very few good ones out there the majority are not worth the investment and may not even be fully legit. We know of one instance where our friends were completely ripped off so I tend to say avoid them.</a:t>
            </a:r>
            <a:endParaRPr lang="en-US" dirty="0"/>
          </a:p>
        </p:txBody>
      </p:sp>
      <p:sp>
        <p:nvSpPr>
          <p:cNvPr id="4" name="Slide Number Placeholder 3"/>
          <p:cNvSpPr>
            <a:spLocks noGrp="1"/>
          </p:cNvSpPr>
          <p:nvPr>
            <p:ph type="sldNum" sz="quarter" idx="10"/>
          </p:nvPr>
        </p:nvSpPr>
        <p:spPr/>
        <p:txBody>
          <a:bodyPr/>
          <a:lstStyle/>
          <a:p>
            <a:fld id="{8B8FF00D-3DAD-4553-9B54-D6D33E04AA6C}" type="slidenum">
              <a:rPr lang="en-US" smtClean="0"/>
              <a:t>3</a:t>
            </a:fld>
            <a:endParaRPr lang="en-US"/>
          </a:p>
        </p:txBody>
      </p:sp>
    </p:spTree>
    <p:extLst>
      <p:ext uri="{BB962C8B-B14F-4D97-AF65-F5344CB8AC3E}">
        <p14:creationId xmlns:p14="http://schemas.microsoft.com/office/powerpoint/2010/main" val="1752152698"/>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8B8FF00D-3DAD-4553-9B54-D6D33E04AA6C}" type="slidenum">
              <a:rPr lang="en-US" smtClean="0"/>
              <a:t>31</a:t>
            </a:fld>
            <a:endParaRPr lang="en-US"/>
          </a:p>
        </p:txBody>
      </p:sp>
    </p:spTree>
    <p:extLst>
      <p:ext uri="{BB962C8B-B14F-4D97-AF65-F5344CB8AC3E}">
        <p14:creationId xmlns:p14="http://schemas.microsoft.com/office/powerpoint/2010/main" val="3538120706"/>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B8FF00D-3DAD-4553-9B54-D6D33E04AA6C}" type="slidenum">
              <a:rPr lang="en-US" smtClean="0"/>
              <a:t>32</a:t>
            </a:fld>
            <a:endParaRPr lang="en-US"/>
          </a:p>
        </p:txBody>
      </p:sp>
    </p:spTree>
    <p:extLst>
      <p:ext uri="{BB962C8B-B14F-4D97-AF65-F5344CB8AC3E}">
        <p14:creationId xmlns:p14="http://schemas.microsoft.com/office/powerpoint/2010/main" val="5330036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These are not all</a:t>
            </a:r>
            <a:r>
              <a:rPr lang="en-US" baseline="0" dirty="0" smtClean="0"/>
              <a:t> of the crowd funding options available however it provides you with a list of the most common ones and an idea of their differences. Ripple is not listed because they have gone out of business. I’m sure you will see many of these types of companies during your research, I’m just focusing on some of the bigger, well known ones.</a:t>
            </a:r>
          </a:p>
          <a:p>
            <a:endParaRPr lang="en-US" dirty="0" smtClean="0"/>
          </a:p>
          <a:p>
            <a:r>
              <a:rPr lang="en-US" dirty="0" smtClean="0"/>
              <a:t>Because my</a:t>
            </a:r>
            <a:r>
              <a:rPr lang="en-US" baseline="0" dirty="0" smtClean="0"/>
              <a:t> presentation is focused on helping</a:t>
            </a:r>
            <a:r>
              <a:rPr lang="en-US" dirty="0" smtClean="0"/>
              <a:t> nonprofits raise funds for projects</a:t>
            </a:r>
            <a:r>
              <a:rPr lang="en-US" baseline="0" dirty="0" smtClean="0"/>
              <a:t> I will be focusing on how to use </a:t>
            </a:r>
            <a:r>
              <a:rPr lang="en-US" baseline="0" dirty="0" err="1" smtClean="0"/>
              <a:t>Indiegogo</a:t>
            </a:r>
            <a:r>
              <a:rPr lang="en-US" baseline="0" dirty="0" smtClean="0"/>
              <a:t> today, however the concepts you learn can be applied to any of the options you choose to use.</a:t>
            </a:r>
          </a:p>
          <a:p>
            <a:endParaRPr lang="en-US" dirty="0" smtClean="0"/>
          </a:p>
          <a:p>
            <a:r>
              <a:rPr lang="en-US" dirty="0" smtClean="0"/>
              <a:t>Please be very wary of the campaign boost service providers who</a:t>
            </a:r>
            <a:r>
              <a:rPr lang="en-US" baseline="0" dirty="0" smtClean="0"/>
              <a:t> offer to help you with your campaign. Although there might be a very few good ones out there the majority are not worth the investment and may not even be fully legit. We know of one instance where our friends were completely ripped off so I tend to say avoid them.</a:t>
            </a:r>
            <a:endParaRPr lang="en-US" dirty="0"/>
          </a:p>
        </p:txBody>
      </p:sp>
      <p:sp>
        <p:nvSpPr>
          <p:cNvPr id="4" name="Slide Number Placeholder 3"/>
          <p:cNvSpPr>
            <a:spLocks noGrp="1"/>
          </p:cNvSpPr>
          <p:nvPr>
            <p:ph type="sldNum" sz="quarter" idx="10"/>
          </p:nvPr>
        </p:nvSpPr>
        <p:spPr/>
        <p:txBody>
          <a:bodyPr/>
          <a:lstStyle/>
          <a:p>
            <a:fld id="{8B8FF00D-3DAD-4553-9B54-D6D33E04AA6C}" type="slidenum">
              <a:rPr lang="en-US" smtClean="0"/>
              <a:t>4</a:t>
            </a:fld>
            <a:endParaRPr lang="en-US"/>
          </a:p>
        </p:txBody>
      </p:sp>
    </p:spTree>
    <p:extLst>
      <p:ext uri="{BB962C8B-B14F-4D97-AF65-F5344CB8AC3E}">
        <p14:creationId xmlns:p14="http://schemas.microsoft.com/office/powerpoint/2010/main" val="175215269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Every application we use has it’s own terminology</a:t>
            </a:r>
            <a:r>
              <a:rPr lang="en-US" baseline="0" dirty="0" smtClean="0"/>
              <a:t> so here’s a few from the </a:t>
            </a:r>
            <a:r>
              <a:rPr lang="en-US" baseline="0" dirty="0" err="1" smtClean="0"/>
              <a:t>Indiegogo</a:t>
            </a:r>
            <a:r>
              <a:rPr lang="en-US" baseline="0" dirty="0" smtClean="0"/>
              <a:t> app to help before we go further</a:t>
            </a:r>
            <a:endParaRPr lang="en-US" dirty="0"/>
          </a:p>
        </p:txBody>
      </p:sp>
      <p:sp>
        <p:nvSpPr>
          <p:cNvPr id="4" name="Slide Number Placeholder 3"/>
          <p:cNvSpPr>
            <a:spLocks noGrp="1"/>
          </p:cNvSpPr>
          <p:nvPr>
            <p:ph type="sldNum" sz="quarter" idx="10"/>
          </p:nvPr>
        </p:nvSpPr>
        <p:spPr/>
        <p:txBody>
          <a:bodyPr/>
          <a:lstStyle/>
          <a:p>
            <a:fld id="{8B8FF00D-3DAD-4553-9B54-D6D33E04AA6C}" type="slidenum">
              <a:rPr lang="en-US" smtClean="0"/>
              <a:t>5</a:t>
            </a:fld>
            <a:endParaRPr lang="en-US"/>
          </a:p>
        </p:txBody>
      </p:sp>
    </p:spTree>
    <p:extLst>
      <p:ext uri="{BB962C8B-B14F-4D97-AF65-F5344CB8AC3E}">
        <p14:creationId xmlns:p14="http://schemas.microsoft.com/office/powerpoint/2010/main" val="128751981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There are no magic or easy ways to get funding, crowdfunding is hard work and takes time and resources</a:t>
            </a:r>
          </a:p>
          <a:p>
            <a:r>
              <a:rPr lang="en-US" dirty="0" smtClean="0"/>
              <a:t>The big shots you see/read about are products being made, not donations to NGO’s</a:t>
            </a:r>
          </a:p>
          <a:p>
            <a:r>
              <a:rPr lang="en-US" dirty="0" smtClean="0"/>
              <a:t>The big shots have venture capital funding and are paying $10K’s for marketing, PR and mailing lists</a:t>
            </a:r>
          </a:p>
          <a:p>
            <a:r>
              <a:rPr lang="en-US" dirty="0" smtClean="0"/>
              <a:t>Their marketing mailing lists are very different from the ones you need</a:t>
            </a:r>
          </a:p>
          <a:p>
            <a:r>
              <a:rPr lang="en-US" dirty="0" smtClean="0"/>
              <a:t>Start with short term campaigns -&gt;  40 days or less for quick results</a:t>
            </a:r>
          </a:p>
          <a:p>
            <a:r>
              <a:rPr lang="en-US" dirty="0" smtClean="0"/>
              <a:t>Start with small amounts to build your base</a:t>
            </a:r>
          </a:p>
          <a:p>
            <a:r>
              <a:rPr lang="en-US" dirty="0" smtClean="0"/>
              <a:t>Proven: Those who are 30% funded in first 48 hours have most success</a:t>
            </a:r>
          </a:p>
          <a:p>
            <a:r>
              <a:rPr lang="en-US" dirty="0" smtClean="0"/>
              <a:t>First 30% comes from friends and family </a:t>
            </a:r>
          </a:p>
          <a:p>
            <a:r>
              <a:rPr lang="en-US" dirty="0" smtClean="0"/>
              <a:t>Can receive funding even if target amount is not reached via the Flex funding option</a:t>
            </a:r>
          </a:p>
          <a:p>
            <a:r>
              <a:rPr lang="en-US" dirty="0" smtClean="0"/>
              <a:t>Stats:  1-2% fund rate is considered high, which means only 1-2 persons per 100 hits will donate – and that’s considered good!</a:t>
            </a:r>
          </a:p>
        </p:txBody>
      </p:sp>
      <p:sp>
        <p:nvSpPr>
          <p:cNvPr id="4" name="Slide Number Placeholder 3"/>
          <p:cNvSpPr>
            <a:spLocks noGrp="1"/>
          </p:cNvSpPr>
          <p:nvPr>
            <p:ph type="sldNum" sz="quarter" idx="10"/>
          </p:nvPr>
        </p:nvSpPr>
        <p:spPr/>
        <p:txBody>
          <a:bodyPr/>
          <a:lstStyle/>
          <a:p>
            <a:fld id="{8B8FF00D-3DAD-4553-9B54-D6D33E04AA6C}" type="slidenum">
              <a:rPr lang="en-US" smtClean="0"/>
              <a:t>6</a:t>
            </a:fld>
            <a:endParaRPr lang="en-US"/>
          </a:p>
        </p:txBody>
      </p:sp>
    </p:spTree>
    <p:extLst>
      <p:ext uri="{BB962C8B-B14F-4D97-AF65-F5344CB8AC3E}">
        <p14:creationId xmlns:p14="http://schemas.microsoft.com/office/powerpoint/2010/main" val="414154225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Start with a $5000 campaign</a:t>
            </a:r>
          </a:p>
          <a:p>
            <a:pPr lvl="1"/>
            <a:r>
              <a:rPr lang="en-US" dirty="0" smtClean="0"/>
              <a:t>30% funded in first 48 </a:t>
            </a:r>
            <a:r>
              <a:rPr lang="en-US" dirty="0" err="1" smtClean="0"/>
              <a:t>hrs</a:t>
            </a:r>
            <a:r>
              <a:rPr lang="en-US" dirty="0" smtClean="0"/>
              <a:t> = $1500</a:t>
            </a:r>
          </a:p>
          <a:p>
            <a:pPr lvl="1"/>
            <a:r>
              <a:rPr lang="en-US" dirty="0" smtClean="0"/>
              <a:t>Each donation is $100 = you need 15 donors</a:t>
            </a:r>
          </a:p>
          <a:p>
            <a:pPr lvl="1"/>
            <a:r>
              <a:rPr lang="en-US" dirty="0" smtClean="0"/>
              <a:t>Do you have 15 friends and family who will donate $100 in the first 48 </a:t>
            </a:r>
            <a:r>
              <a:rPr lang="en-US" dirty="0" err="1" smtClean="0"/>
              <a:t>hrs</a:t>
            </a:r>
            <a:r>
              <a:rPr lang="en-US" dirty="0" smtClean="0"/>
              <a:t>?</a:t>
            </a:r>
          </a:p>
          <a:p>
            <a:pPr lvl="1"/>
            <a:r>
              <a:rPr lang="en-US" dirty="0" smtClean="0"/>
              <a:t>You still need another $3500 from your social media followers </a:t>
            </a:r>
          </a:p>
          <a:p>
            <a:pPr lvl="1"/>
            <a:r>
              <a:rPr lang="en-US" dirty="0" smtClean="0"/>
              <a:t>Average $20 = 175 donors at 2% fund rate = 8,700 hits</a:t>
            </a:r>
          </a:p>
          <a:p>
            <a:pPr lvl="1"/>
            <a:r>
              <a:rPr lang="en-US" dirty="0" smtClean="0"/>
              <a:t>Ask your friends and family what they would donate </a:t>
            </a:r>
            <a:endParaRPr lang="en-US" dirty="0" smtClean="0">
              <a:solidFill>
                <a:srgbClr val="FF0000"/>
              </a:solidFill>
            </a:endParaRPr>
          </a:p>
          <a:p>
            <a:pPr lvl="1"/>
            <a:r>
              <a:rPr lang="en-US" dirty="0" smtClean="0">
                <a:solidFill>
                  <a:srgbClr val="FF0000"/>
                </a:solidFill>
              </a:rPr>
              <a:t>	Explain</a:t>
            </a:r>
            <a:r>
              <a:rPr lang="en-US" baseline="0" dirty="0" smtClean="0">
                <a:solidFill>
                  <a:srgbClr val="FF0000"/>
                </a:solidFill>
              </a:rPr>
              <a:t> you are working on your first campaign</a:t>
            </a:r>
          </a:p>
          <a:p>
            <a:pPr lvl="1"/>
            <a:r>
              <a:rPr lang="en-US" baseline="0" dirty="0" smtClean="0">
                <a:solidFill>
                  <a:srgbClr val="FF0000"/>
                </a:solidFill>
              </a:rPr>
              <a:t>	The collective total will give you an idea of what your 30% will be</a:t>
            </a:r>
            <a:endParaRPr lang="en-US" dirty="0" smtClean="0"/>
          </a:p>
          <a:p>
            <a:pPr lvl="1"/>
            <a:r>
              <a:rPr lang="en-US" dirty="0" smtClean="0"/>
              <a:t>Review your supporter lists and estimate what they would donate</a:t>
            </a:r>
          </a:p>
          <a:p>
            <a:pPr lvl="1"/>
            <a:r>
              <a:rPr lang="en-US" dirty="0" smtClean="0"/>
              <a:t>Post on your FB page and ask your followers if they would donate $10, 20 $50 to your campaign</a:t>
            </a:r>
          </a:p>
          <a:p>
            <a:pPr lvl="1"/>
            <a:r>
              <a:rPr lang="en-US" dirty="0" smtClean="0"/>
              <a:t>	Do the math and figure out</a:t>
            </a:r>
            <a:r>
              <a:rPr lang="en-US" baseline="0" dirty="0" smtClean="0"/>
              <a:t> a realistic goal for your first campaign</a:t>
            </a:r>
          </a:p>
          <a:p>
            <a:pPr lvl="1"/>
            <a:r>
              <a:rPr lang="en-US" baseline="0" dirty="0" smtClean="0"/>
              <a:t>	It’s better to start small and get overfunded vs the opposite</a:t>
            </a:r>
          </a:p>
          <a:p>
            <a:pPr lvl="1"/>
            <a:endParaRPr lang="en-US" baseline="0" dirty="0" smtClean="0"/>
          </a:p>
          <a:p>
            <a:pPr lvl="1"/>
            <a:r>
              <a:rPr lang="en-US" baseline="0" dirty="0" smtClean="0"/>
              <a:t>Think about your second campaign, will they donate again? </a:t>
            </a:r>
            <a:endParaRPr lang="en-US" dirty="0" smtClean="0"/>
          </a:p>
          <a:p>
            <a:endParaRPr lang="en-US" dirty="0"/>
          </a:p>
        </p:txBody>
      </p:sp>
      <p:sp>
        <p:nvSpPr>
          <p:cNvPr id="4" name="Slide Number Placeholder 3"/>
          <p:cNvSpPr>
            <a:spLocks noGrp="1"/>
          </p:cNvSpPr>
          <p:nvPr>
            <p:ph type="sldNum" sz="quarter" idx="10"/>
          </p:nvPr>
        </p:nvSpPr>
        <p:spPr/>
        <p:txBody>
          <a:bodyPr/>
          <a:lstStyle/>
          <a:p>
            <a:fld id="{8B8FF00D-3DAD-4553-9B54-D6D33E04AA6C}" type="slidenum">
              <a:rPr lang="en-US" smtClean="0"/>
              <a:t>7</a:t>
            </a:fld>
            <a:endParaRPr lang="en-US"/>
          </a:p>
        </p:txBody>
      </p:sp>
    </p:spTree>
    <p:extLst>
      <p:ext uri="{BB962C8B-B14F-4D97-AF65-F5344CB8AC3E}">
        <p14:creationId xmlns:p14="http://schemas.microsoft.com/office/powerpoint/2010/main" val="291632978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You must have dedicated staff that can focus</a:t>
            </a:r>
            <a:r>
              <a:rPr lang="en-US" baseline="0" dirty="0" smtClean="0"/>
              <a:t> on creating the collateral and supporting the active campaign to be successful.</a:t>
            </a:r>
          </a:p>
          <a:p>
            <a:endParaRPr lang="en-US" baseline="0" dirty="0" smtClean="0"/>
          </a:p>
          <a:p>
            <a:r>
              <a:rPr lang="en-US" baseline="0" dirty="0" smtClean="0"/>
              <a:t>Ask for ideas of small campaigns, around $2000-$5000 range</a:t>
            </a:r>
            <a:endParaRPr lang="en-US" dirty="0"/>
          </a:p>
        </p:txBody>
      </p:sp>
      <p:sp>
        <p:nvSpPr>
          <p:cNvPr id="4" name="Slide Number Placeholder 3"/>
          <p:cNvSpPr>
            <a:spLocks noGrp="1"/>
          </p:cNvSpPr>
          <p:nvPr>
            <p:ph type="sldNum" sz="quarter" idx="10"/>
          </p:nvPr>
        </p:nvSpPr>
        <p:spPr/>
        <p:txBody>
          <a:bodyPr/>
          <a:lstStyle/>
          <a:p>
            <a:fld id="{8B8FF00D-3DAD-4553-9B54-D6D33E04AA6C}" type="slidenum">
              <a:rPr lang="en-US" smtClean="0"/>
              <a:t>8</a:t>
            </a:fld>
            <a:endParaRPr lang="en-US"/>
          </a:p>
        </p:txBody>
      </p:sp>
    </p:spTree>
    <p:extLst>
      <p:ext uri="{BB962C8B-B14F-4D97-AF65-F5344CB8AC3E}">
        <p14:creationId xmlns:p14="http://schemas.microsoft.com/office/powerpoint/2010/main" val="414154225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Quick:</a:t>
            </a:r>
            <a:r>
              <a:rPr lang="en-US" baseline="0" dirty="0" smtClean="0"/>
              <a:t> If you are in the mood to donate $50 bucks which of these two would you choose?</a:t>
            </a:r>
          </a:p>
          <a:p>
            <a:r>
              <a:rPr lang="en-US" baseline="0" dirty="0" smtClean="0"/>
              <a:t>Why?</a:t>
            </a:r>
          </a:p>
          <a:p>
            <a:r>
              <a:rPr lang="en-US" baseline="0" dirty="0" smtClean="0"/>
              <a:t>Your audience is selecting your campaign based on a variety of reasons..</a:t>
            </a:r>
          </a:p>
          <a:p>
            <a:r>
              <a:rPr lang="en-US" baseline="0" dirty="0" smtClean="0"/>
              <a:t>Do you have an impressive funding bar?</a:t>
            </a:r>
          </a:p>
          <a:p>
            <a:r>
              <a:rPr lang="en-US" baseline="0" dirty="0" smtClean="0"/>
              <a:t>Do you have a clear message?</a:t>
            </a:r>
          </a:p>
          <a:p>
            <a:r>
              <a:rPr lang="en-US" baseline="0" dirty="0" smtClean="0"/>
              <a:t>Do you have a nice graphic?</a:t>
            </a:r>
          </a:p>
          <a:p>
            <a:endParaRPr lang="en-US" dirty="0"/>
          </a:p>
        </p:txBody>
      </p:sp>
      <p:sp>
        <p:nvSpPr>
          <p:cNvPr id="4" name="Slide Number Placeholder 3"/>
          <p:cNvSpPr>
            <a:spLocks noGrp="1"/>
          </p:cNvSpPr>
          <p:nvPr>
            <p:ph type="sldNum" sz="quarter" idx="10"/>
          </p:nvPr>
        </p:nvSpPr>
        <p:spPr/>
        <p:txBody>
          <a:bodyPr/>
          <a:lstStyle/>
          <a:p>
            <a:fld id="{8B8FF00D-3DAD-4553-9B54-D6D33E04AA6C}" type="slidenum">
              <a:rPr lang="en-US" smtClean="0"/>
              <a:t>9</a:t>
            </a:fld>
            <a:endParaRPr lang="en-US"/>
          </a:p>
        </p:txBody>
      </p:sp>
    </p:spTree>
    <p:extLst>
      <p:ext uri="{BB962C8B-B14F-4D97-AF65-F5344CB8AC3E}">
        <p14:creationId xmlns:p14="http://schemas.microsoft.com/office/powerpoint/2010/main" val="414154225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34AEBD42-7168-4BC2-80A4-995A603E0640}" type="datetime1">
              <a:rPr lang="en-US" smtClean="0"/>
              <a:t>10/11/15</a:t>
            </a:fld>
            <a:endParaRPr lang="en-US" dirty="0"/>
          </a:p>
        </p:txBody>
      </p:sp>
      <p:sp>
        <p:nvSpPr>
          <p:cNvPr id="5" name="Footer Placeholder 4"/>
          <p:cNvSpPr>
            <a:spLocks noGrp="1"/>
          </p:cNvSpPr>
          <p:nvPr>
            <p:ph type="ftr" sz="quarter" idx="11"/>
          </p:nvPr>
        </p:nvSpPr>
        <p:spPr/>
        <p:txBody>
          <a:bodyPr/>
          <a:lstStyle/>
          <a:p>
            <a:r>
              <a:rPr lang="en-US" smtClean="0"/>
              <a:t>Crowdfunding EBrewer</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AF21AAB-FF22-46B6-AC2D-400545A91DA9}" type="datetime1">
              <a:rPr lang="en-US" smtClean="0"/>
              <a:t>10/11/15</a:t>
            </a:fld>
            <a:endParaRPr lang="en-US" dirty="0"/>
          </a:p>
        </p:txBody>
      </p:sp>
      <p:sp>
        <p:nvSpPr>
          <p:cNvPr id="5" name="Footer Placeholder 4"/>
          <p:cNvSpPr>
            <a:spLocks noGrp="1"/>
          </p:cNvSpPr>
          <p:nvPr>
            <p:ph type="ftr" sz="quarter" idx="11"/>
          </p:nvPr>
        </p:nvSpPr>
        <p:spPr/>
        <p:txBody>
          <a:bodyPr/>
          <a:lstStyle/>
          <a:p>
            <a:r>
              <a:rPr lang="en-US" smtClean="0"/>
              <a:t>Crowdfunding EBrewer</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0CEE25E-8096-4E3F-A1AE-2762CAFCD956}" type="datetime1">
              <a:rPr lang="en-US" smtClean="0"/>
              <a:t>10/11/15</a:t>
            </a:fld>
            <a:endParaRPr lang="en-US" dirty="0"/>
          </a:p>
        </p:txBody>
      </p:sp>
      <p:sp>
        <p:nvSpPr>
          <p:cNvPr id="5" name="Footer Placeholder 4"/>
          <p:cNvSpPr>
            <a:spLocks noGrp="1"/>
          </p:cNvSpPr>
          <p:nvPr>
            <p:ph type="ftr" sz="quarter" idx="11"/>
          </p:nvPr>
        </p:nvSpPr>
        <p:spPr/>
        <p:txBody>
          <a:bodyPr/>
          <a:lstStyle/>
          <a:p>
            <a:r>
              <a:rPr lang="en-US" smtClean="0"/>
              <a:t>Crowdfunding EBrewer</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B6520FA-1AD9-4973-9B26-AE65957C8A2C}" type="datetime1">
              <a:rPr lang="en-US" smtClean="0"/>
              <a:t>10/11/15</a:t>
            </a:fld>
            <a:endParaRPr lang="en-US" dirty="0"/>
          </a:p>
        </p:txBody>
      </p:sp>
      <p:sp>
        <p:nvSpPr>
          <p:cNvPr id="5" name="Footer Placeholder 4"/>
          <p:cNvSpPr>
            <a:spLocks noGrp="1"/>
          </p:cNvSpPr>
          <p:nvPr>
            <p:ph type="ftr" sz="quarter" idx="11"/>
          </p:nvPr>
        </p:nvSpPr>
        <p:spPr/>
        <p:txBody>
          <a:bodyPr/>
          <a:lstStyle/>
          <a:p>
            <a:r>
              <a:rPr lang="en-US" smtClean="0"/>
              <a:t>Crowdfunding EBrewer</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0A53359-EB4E-4616-8EC4-015C23C0E057}" type="datetime1">
              <a:rPr lang="en-US" smtClean="0"/>
              <a:t>10/11/15</a:t>
            </a:fld>
            <a:endParaRPr lang="en-US" dirty="0"/>
          </a:p>
        </p:txBody>
      </p:sp>
      <p:sp>
        <p:nvSpPr>
          <p:cNvPr id="5" name="Footer Placeholder 4"/>
          <p:cNvSpPr>
            <a:spLocks noGrp="1"/>
          </p:cNvSpPr>
          <p:nvPr>
            <p:ph type="ftr" sz="quarter" idx="11"/>
          </p:nvPr>
        </p:nvSpPr>
        <p:spPr/>
        <p:txBody>
          <a:bodyPr/>
          <a:lstStyle/>
          <a:p>
            <a:r>
              <a:rPr lang="en-US" smtClean="0"/>
              <a:t>Crowdfunding EBrewer</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BC955CE-6C44-4355-A57C-BDFDF118F5FB}" type="datetime1">
              <a:rPr lang="en-US" smtClean="0"/>
              <a:t>10/11/15</a:t>
            </a:fld>
            <a:endParaRPr lang="en-US" dirty="0"/>
          </a:p>
        </p:txBody>
      </p:sp>
      <p:sp>
        <p:nvSpPr>
          <p:cNvPr id="5" name="Footer Placeholder 4"/>
          <p:cNvSpPr>
            <a:spLocks noGrp="1"/>
          </p:cNvSpPr>
          <p:nvPr>
            <p:ph type="ftr" sz="quarter" idx="11"/>
          </p:nvPr>
        </p:nvSpPr>
        <p:spPr/>
        <p:txBody>
          <a:bodyPr/>
          <a:lstStyle/>
          <a:p>
            <a:r>
              <a:rPr lang="en-US" smtClean="0"/>
              <a:t>Crowdfunding EBrewer</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A89D46D-6752-4881-B3CD-DAED2389669C}" type="datetime1">
              <a:rPr lang="en-US" smtClean="0"/>
              <a:t>10/11/15</a:t>
            </a:fld>
            <a:endParaRPr lang="en-US" dirty="0"/>
          </a:p>
        </p:txBody>
      </p:sp>
      <p:sp>
        <p:nvSpPr>
          <p:cNvPr id="5" name="Footer Placeholder 4"/>
          <p:cNvSpPr>
            <a:spLocks noGrp="1"/>
          </p:cNvSpPr>
          <p:nvPr>
            <p:ph type="ftr" sz="quarter" idx="11"/>
          </p:nvPr>
        </p:nvSpPr>
        <p:spPr/>
        <p:txBody>
          <a:bodyPr/>
          <a:lstStyle/>
          <a:p>
            <a:r>
              <a:rPr lang="en-US" smtClean="0"/>
              <a:t>Crowdfunding EBrewer</a:t>
            </a:r>
            <a:endParaRPr lang="en-US" dirty="0"/>
          </a:p>
        </p:txBody>
      </p:sp>
      <p:sp>
        <p:nvSpPr>
          <p:cNvPr id="6" name="Slide Number Placeholder 5"/>
          <p:cNvSpPr>
            <a:spLocks noGrp="1"/>
          </p:cNvSpPr>
          <p:nvPr>
            <p:ph type="sldNum" sz="quarter" idx="12"/>
          </p:nvPr>
        </p:nvSpPr>
        <p:spPr/>
        <p:txBody>
          <a:bodyPr/>
          <a:lstStyle/>
          <a:p>
            <a:fld id="{89333C77-0158-454C-844F-B7AB9BD7DAD4}" type="slidenum">
              <a:rPr lang="en-US" dirty="0"/>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3830BA40-16C7-4671-B28A-4FDFEFC9BDEE}" type="datetime1">
              <a:rPr lang="en-US" smtClean="0"/>
              <a:t>10/11/15</a:t>
            </a:fld>
            <a:endParaRPr lang="en-US" dirty="0"/>
          </a:p>
        </p:txBody>
      </p:sp>
      <p:sp>
        <p:nvSpPr>
          <p:cNvPr id="5" name="Footer Placeholder 4"/>
          <p:cNvSpPr>
            <a:spLocks noGrp="1"/>
          </p:cNvSpPr>
          <p:nvPr>
            <p:ph type="ftr" sz="quarter" idx="11"/>
          </p:nvPr>
        </p:nvSpPr>
        <p:spPr/>
        <p:txBody>
          <a:bodyPr/>
          <a:lstStyle/>
          <a:p>
            <a:r>
              <a:rPr lang="en-US" smtClean="0"/>
              <a:t>Crowdfunding EBrewer</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1EF2AC39-892E-474B-A29B-CF33ED651B7C}" type="datetime1">
              <a:rPr lang="en-US" smtClean="0"/>
              <a:t>10/11/15</a:t>
            </a:fld>
            <a:endParaRPr lang="en-US" dirty="0"/>
          </a:p>
        </p:txBody>
      </p:sp>
      <p:sp>
        <p:nvSpPr>
          <p:cNvPr id="5" name="Footer Placeholder 4"/>
          <p:cNvSpPr>
            <a:spLocks noGrp="1"/>
          </p:cNvSpPr>
          <p:nvPr>
            <p:ph type="ftr" sz="quarter" idx="11"/>
          </p:nvPr>
        </p:nvSpPr>
        <p:spPr/>
        <p:txBody>
          <a:bodyPr/>
          <a:lstStyle/>
          <a:p>
            <a:r>
              <a:rPr lang="en-US" smtClean="0"/>
              <a:t>Crowdfunding EBrewer</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24A01AB-176E-46F3-BE2D-BA6D0746E7B6}" type="datetime1">
              <a:rPr lang="en-US" smtClean="0"/>
              <a:t>10/11/15</a:t>
            </a:fld>
            <a:endParaRPr lang="en-US" dirty="0"/>
          </a:p>
        </p:txBody>
      </p:sp>
      <p:sp>
        <p:nvSpPr>
          <p:cNvPr id="5" name="Footer Placeholder 4"/>
          <p:cNvSpPr>
            <a:spLocks noGrp="1"/>
          </p:cNvSpPr>
          <p:nvPr>
            <p:ph type="ftr" sz="quarter" idx="11"/>
          </p:nvPr>
        </p:nvSpPr>
        <p:spPr/>
        <p:txBody>
          <a:bodyPr/>
          <a:lstStyle/>
          <a:p>
            <a:r>
              <a:rPr lang="en-US" smtClean="0"/>
              <a:t>Crowdfunding EBrewer</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6664E18D-FA18-4E8C-BBB5-AA938B40C536}" type="datetime1">
              <a:rPr lang="en-US" smtClean="0"/>
              <a:t>10/11/15</a:t>
            </a:fld>
            <a:endParaRPr lang="en-US" dirty="0"/>
          </a:p>
        </p:txBody>
      </p:sp>
      <p:sp>
        <p:nvSpPr>
          <p:cNvPr id="6" name="Footer Placeholder 5"/>
          <p:cNvSpPr>
            <a:spLocks noGrp="1"/>
          </p:cNvSpPr>
          <p:nvPr>
            <p:ph type="ftr" sz="quarter" idx="11"/>
          </p:nvPr>
        </p:nvSpPr>
        <p:spPr/>
        <p:txBody>
          <a:bodyPr/>
          <a:lstStyle/>
          <a:p>
            <a:r>
              <a:rPr lang="en-US" smtClean="0"/>
              <a:t>Crowdfunding EBrewer</a:t>
            </a:r>
            <a:endParaRPr lang="en-US" dirty="0"/>
          </a:p>
        </p:txBody>
      </p:sp>
      <p:sp>
        <p:nvSpPr>
          <p:cNvPr id="7" name="Slide Number Placeholder 6"/>
          <p:cNvSpPr>
            <a:spLocks noGrp="1"/>
          </p:cNvSpPr>
          <p:nvPr>
            <p:ph type="sldNum" sz="quarter" idx="12"/>
          </p:nvPr>
        </p:nvSpPr>
        <p:spPr/>
        <p:txBody>
          <a:bodyPr/>
          <a:lstStyle/>
          <a:p>
            <a:fld id="{6FF9F0C5-380F-41C2-899A-BAC0F0927E16}"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4F1B83AA-DAFE-4F39-B8DC-61397C74AA5A}" type="datetime1">
              <a:rPr lang="en-US" smtClean="0"/>
              <a:t>10/11/15</a:t>
            </a:fld>
            <a:endParaRPr lang="en-US" dirty="0"/>
          </a:p>
        </p:txBody>
      </p:sp>
      <p:sp>
        <p:nvSpPr>
          <p:cNvPr id="8" name="Footer Placeholder 7"/>
          <p:cNvSpPr>
            <a:spLocks noGrp="1"/>
          </p:cNvSpPr>
          <p:nvPr>
            <p:ph type="ftr" sz="quarter" idx="11"/>
          </p:nvPr>
        </p:nvSpPr>
        <p:spPr/>
        <p:txBody>
          <a:bodyPr/>
          <a:lstStyle/>
          <a:p>
            <a:r>
              <a:rPr lang="en-US" smtClean="0"/>
              <a:t>Crowdfunding EBrewer</a:t>
            </a:r>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0E80FD96-0B93-44CA-B20D-FC8967D6DA68}" type="datetime1">
              <a:rPr lang="en-US" smtClean="0"/>
              <a:t>10/11/15</a:t>
            </a:fld>
            <a:endParaRPr lang="en-US" dirty="0"/>
          </a:p>
        </p:txBody>
      </p:sp>
      <p:sp>
        <p:nvSpPr>
          <p:cNvPr id="4" name="Footer Placeholder 3"/>
          <p:cNvSpPr>
            <a:spLocks noGrp="1"/>
          </p:cNvSpPr>
          <p:nvPr>
            <p:ph type="ftr" sz="quarter" idx="11"/>
          </p:nvPr>
        </p:nvSpPr>
        <p:spPr/>
        <p:txBody>
          <a:bodyPr/>
          <a:lstStyle/>
          <a:p>
            <a:r>
              <a:rPr lang="en-US" smtClean="0"/>
              <a:t>Crowdfunding EBrewer</a:t>
            </a:r>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293D96C-CFEF-4A26-99B8-A653FDD4951A}" type="datetime1">
              <a:rPr lang="en-US" smtClean="0"/>
              <a:t>10/11/15</a:t>
            </a:fld>
            <a:endParaRPr lang="en-US" dirty="0"/>
          </a:p>
        </p:txBody>
      </p:sp>
      <p:sp>
        <p:nvSpPr>
          <p:cNvPr id="3" name="Footer Placeholder 2"/>
          <p:cNvSpPr>
            <a:spLocks noGrp="1"/>
          </p:cNvSpPr>
          <p:nvPr>
            <p:ph type="ftr" sz="quarter" idx="11"/>
          </p:nvPr>
        </p:nvSpPr>
        <p:spPr/>
        <p:txBody>
          <a:bodyPr/>
          <a:lstStyle/>
          <a:p>
            <a:r>
              <a:rPr lang="en-US" smtClean="0"/>
              <a:t>Crowdfunding EBrewer</a:t>
            </a:r>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n-US" smtClean="0"/>
              <a:t>Click to edit Master title style</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1B9C7A7-7AC0-4C9F-8768-BEA772C4B99F}" type="datetime1">
              <a:rPr lang="en-US" smtClean="0"/>
              <a:t>10/11/15</a:t>
            </a:fld>
            <a:endParaRPr lang="en-US" dirty="0"/>
          </a:p>
        </p:txBody>
      </p:sp>
      <p:sp>
        <p:nvSpPr>
          <p:cNvPr id="6" name="Footer Placeholder 5"/>
          <p:cNvSpPr>
            <a:spLocks noGrp="1"/>
          </p:cNvSpPr>
          <p:nvPr>
            <p:ph type="ftr" sz="quarter" idx="11"/>
          </p:nvPr>
        </p:nvSpPr>
        <p:spPr/>
        <p:txBody>
          <a:bodyPr/>
          <a:lstStyle/>
          <a:p>
            <a:r>
              <a:rPr lang="en-US" smtClean="0"/>
              <a:t>Crowdfunding EBrewer</a:t>
            </a:r>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dirty="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E1AC4C1-7985-4960-B9F9-D8B5A5781407}" type="datetime1">
              <a:rPr lang="en-US" smtClean="0"/>
              <a:t>10/11/15</a:t>
            </a:fld>
            <a:endParaRPr lang="en-US" dirty="0"/>
          </a:p>
        </p:txBody>
      </p:sp>
      <p:sp>
        <p:nvSpPr>
          <p:cNvPr id="6" name="Footer Placeholder 5"/>
          <p:cNvSpPr>
            <a:spLocks noGrp="1"/>
          </p:cNvSpPr>
          <p:nvPr>
            <p:ph type="ftr" sz="quarter" idx="11"/>
          </p:nvPr>
        </p:nvSpPr>
        <p:spPr/>
        <p:txBody>
          <a:bodyPr/>
          <a:lstStyle/>
          <a:p>
            <a:r>
              <a:rPr lang="en-US" smtClean="0"/>
              <a:t>Crowdfunding EBrewer</a:t>
            </a:r>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slideLayout" Target="../slideLayouts/slideLayout16.xml"/><Relationship Id="rId17"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2F6ED4D9-802F-437F-B852-DC3CDFA2AEEF}" type="datetime1">
              <a:rPr lang="en-US" smtClean="0"/>
              <a:t>10/11/15</a:t>
            </a:fld>
            <a:endParaRPr lang="en-US" dirty="0"/>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r>
              <a:rPr lang="en-US" smtClean="0"/>
              <a:t>Crowdfunding EBrewer</a:t>
            </a:r>
            <a:endParaRPr lang="en-US" dirty="0"/>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D57F1E4F-1CFF-5643-939E-217C01CDF565}"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65" r:id="rId4"/>
    <p:sldLayoutId id="2147483653" r:id="rId5"/>
    <p:sldLayoutId id="2147483654" r:id="rId6"/>
    <p:sldLayoutId id="2147483655" r:id="rId7"/>
    <p:sldLayoutId id="2147483666" r:id="rId8"/>
    <p:sldLayoutId id="2147483657" r:id="rId9"/>
    <p:sldLayoutId id="2147483660" r:id="rId10"/>
    <p:sldLayoutId id="2147483661" r:id="rId11"/>
    <p:sldLayoutId id="2147483662" r:id="rId12"/>
    <p:sldLayoutId id="2147483663" r:id="rId13"/>
    <p:sldLayoutId id="2147483664" r:id="rId14"/>
    <p:sldLayoutId id="2147483667" r:id="rId15"/>
    <p:sldLayoutId id="2147483659" r:id="rId16"/>
  </p:sldLayoutIdLst>
  <p:hf hdr="0"/>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4" Type="http://schemas.openxmlformats.org/officeDocument/2006/relationships/image" Target="../media/image2.png"/><Relationship Id="rId5" Type="http://schemas.openxmlformats.org/officeDocument/2006/relationships/image" Target="../media/image3.emf"/><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3" Type="http://schemas.openxmlformats.org/officeDocument/2006/relationships/image" Target="../media/image10.png"/><Relationship Id="rId4" Type="http://schemas.openxmlformats.org/officeDocument/2006/relationships/image" Target="../media/image11.png"/><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 Id="rId3" Type="http://schemas.openxmlformats.org/officeDocument/2006/relationships/hyperlink" Target="http://www.indiegogo.com/" TargetMode="Externa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2.png"/><Relationship Id="rId4" Type="http://schemas.openxmlformats.org/officeDocument/2006/relationships/image" Target="../media/image13.png"/><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 Id="rId3" Type="http://schemas.openxmlformats.org/officeDocument/2006/relationships/image" Target="../media/image14.png"/></Relationships>
</file>

<file path=ppt/slides/_rels/slide17.xml.rels><?xml version="1.0" encoding="UTF-8" standalone="yes"?>
<Relationships xmlns="http://schemas.openxmlformats.org/package/2006/relationships"><Relationship Id="rId3" Type="http://schemas.openxmlformats.org/officeDocument/2006/relationships/hyperlink" Target="http://www.indiegogo.com/" TargetMode="External"/><Relationship Id="rId4" Type="http://schemas.openxmlformats.org/officeDocument/2006/relationships/image" Target="../media/image15.png"/><Relationship Id="rId5" Type="http://schemas.openxmlformats.org/officeDocument/2006/relationships/image" Target="../media/image16.png"/><Relationship Id="rId6" Type="http://schemas.openxmlformats.org/officeDocument/2006/relationships/image" Target="../media/image17.png"/><Relationship Id="rId1" Type="http://schemas.openxmlformats.org/officeDocument/2006/relationships/slideLayout" Target="../slideLayouts/slideLayout2.xml"/><Relationship Id="rId2" Type="http://schemas.openxmlformats.org/officeDocument/2006/relationships/notesSlide" Target="../notesSlides/notesSlide16.xml"/></Relationships>
</file>

<file path=ppt/slides/_rels/slide18.xml.rels><?xml version="1.0" encoding="UTF-8" standalone="yes"?>
<Relationships xmlns="http://schemas.openxmlformats.org/package/2006/relationships"><Relationship Id="rId3" Type="http://schemas.openxmlformats.org/officeDocument/2006/relationships/image" Target="../media/image18.emf"/><Relationship Id="rId4" Type="http://schemas.openxmlformats.org/officeDocument/2006/relationships/image" Target="../media/image19.png"/><Relationship Id="rId1" Type="http://schemas.openxmlformats.org/officeDocument/2006/relationships/slideLayout" Target="../slideLayouts/slideLayout2.xml"/><Relationship Id="rId2" Type="http://schemas.openxmlformats.org/officeDocument/2006/relationships/notesSlide" Target="../notesSlides/notesSlide1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 Id="rId3" Type="http://schemas.openxmlformats.org/officeDocument/2006/relationships/image" Target="../media/image18.emf"/></Relationships>
</file>

<file path=ppt/slides/_rels/slide2.xml.rels><?xml version="1.0" encoding="UTF-8" standalone="yes"?>
<Relationships xmlns="http://schemas.openxmlformats.org/package/2006/relationships"><Relationship Id="rId3" Type="http://schemas.openxmlformats.org/officeDocument/2006/relationships/image" Target="../media/image1.jpg"/><Relationship Id="rId4" Type="http://schemas.openxmlformats.org/officeDocument/2006/relationships/image" Target="../media/image2.png"/><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3" Type="http://schemas.openxmlformats.org/officeDocument/2006/relationships/image" Target="../media/image20.emf"/><Relationship Id="rId4" Type="http://schemas.openxmlformats.org/officeDocument/2006/relationships/image" Target="../media/image21.png"/><Relationship Id="rId5" Type="http://schemas.openxmlformats.org/officeDocument/2006/relationships/image" Target="../media/image22.emf"/><Relationship Id="rId6" Type="http://schemas.openxmlformats.org/officeDocument/2006/relationships/image" Target="../media/image23.emf"/><Relationship Id="rId1" Type="http://schemas.openxmlformats.org/officeDocument/2006/relationships/slideLayout" Target="../slideLayouts/slideLayout2.xml"/><Relationship Id="rId2" Type="http://schemas.openxmlformats.org/officeDocument/2006/relationships/notesSlide" Target="../notesSlides/notesSlide19.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xml"/><Relationship Id="rId3" Type="http://schemas.openxmlformats.org/officeDocument/2006/relationships/image" Target="../media/image24.png"/></Relationships>
</file>

<file path=ppt/slides/_rels/slide22.xml.rels><?xml version="1.0" encoding="UTF-8" standalone="yes"?>
<Relationships xmlns="http://schemas.openxmlformats.org/package/2006/relationships"><Relationship Id="rId3" Type="http://schemas.openxmlformats.org/officeDocument/2006/relationships/hyperlink" Target="https://www.indiegogo.com/projects/screening-of-the-mask-you-live-in%23/story" TargetMode="External"/><Relationship Id="rId4" Type="http://schemas.openxmlformats.org/officeDocument/2006/relationships/image" Target="../media/image25.png"/><Relationship Id="rId5" Type="http://schemas.openxmlformats.org/officeDocument/2006/relationships/hyperlink" Target="https://www.indiegogo.com/projects/kartma-the-street-cafe-that-s-ending-homelessness%23/story" TargetMode="External"/><Relationship Id="rId6" Type="http://schemas.openxmlformats.org/officeDocument/2006/relationships/image" Target="../media/image26.emf"/><Relationship Id="rId1" Type="http://schemas.openxmlformats.org/officeDocument/2006/relationships/slideLayout" Target="../slideLayouts/slideLayout2.xml"/><Relationship Id="rId2" Type="http://schemas.openxmlformats.org/officeDocument/2006/relationships/notesSlide" Target="../notesSlides/notesSlide2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2.xml"/><Relationship Id="rId3" Type="http://schemas.openxmlformats.org/officeDocument/2006/relationships/image" Target="../media/image27.emf"/></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3.xml"/><Relationship Id="rId3" Type="http://schemas.openxmlformats.org/officeDocument/2006/relationships/hyperlink" Target="https://www.indiegogo.com/projects/trackr-bravo-the-thinnest-tracking-device-ever--2" TargetMode="Externa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4.xml"/><Relationship Id="rId3" Type="http://schemas.openxmlformats.org/officeDocument/2006/relationships/image" Target="../media/image28.emf"/></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5.xml"/><Relationship Id="rId3" Type="http://schemas.openxmlformats.org/officeDocument/2006/relationships/image" Target="../media/image29.png"/></Relationships>
</file>

<file path=ppt/slides/_rels/slide27.xml.rels><?xml version="1.0" encoding="UTF-8" standalone="yes"?>
<Relationships xmlns="http://schemas.openxmlformats.org/package/2006/relationships"><Relationship Id="rId3" Type="http://schemas.openxmlformats.org/officeDocument/2006/relationships/hyperlink" Target="https://support.indiegogo.com/hc/en-us/articles/202444736-How-To-Raise-Tax-Deductible-Funds" TargetMode="External"/><Relationship Id="rId4" Type="http://schemas.openxmlformats.org/officeDocument/2006/relationships/image" Target="../media/image30.png"/><Relationship Id="rId1" Type="http://schemas.openxmlformats.org/officeDocument/2006/relationships/slideLayout" Target="../slideLayouts/slideLayout2.xml"/><Relationship Id="rId2" Type="http://schemas.openxmlformats.org/officeDocument/2006/relationships/notesSlide" Target="../notesSlides/notesSlide26.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7.xml"/><Relationship Id="rId3" Type="http://schemas.openxmlformats.org/officeDocument/2006/relationships/hyperlink" Target="https://support.indiegogo.com/hc/en-us/articles/204456408-Fees-Pricing" TargetMode="External"/></Relationships>
</file>

<file path=ppt/slides/_rels/slide29.xml.rels><?xml version="1.0" encoding="UTF-8" standalone="yes"?>
<Relationships xmlns="http://schemas.openxmlformats.org/package/2006/relationships"><Relationship Id="rId3" Type="http://schemas.openxmlformats.org/officeDocument/2006/relationships/hyperlink" Target="https://www.paypal.com/worldwide/" TargetMode="External"/><Relationship Id="rId4" Type="http://schemas.openxmlformats.org/officeDocument/2006/relationships/image" Target="../media/image31.png"/><Relationship Id="rId1" Type="http://schemas.openxmlformats.org/officeDocument/2006/relationships/slideLayout" Target="../slideLayouts/slideLayout2.xml"/><Relationship Id="rId2" Type="http://schemas.openxmlformats.org/officeDocument/2006/relationships/notesSlide" Target="../notesSlides/notesSlide2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2.pn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9.xml"/><Relationship Id="rId3" Type="http://schemas.openxmlformats.org/officeDocument/2006/relationships/image" Target="../media/image32.emf"/></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0.xml"/><Relationship Id="rId3" Type="http://schemas.openxmlformats.org/officeDocument/2006/relationships/image" Target="../media/image33.emf"/></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1.xml"/></Relationships>
</file>

<file path=ppt/slides/_rels/slide4.xml.rels><?xml version="1.0" encoding="UTF-8" standalone="yes"?>
<Relationships xmlns="http://schemas.openxmlformats.org/package/2006/relationships"><Relationship Id="rId3" Type="http://schemas.openxmlformats.org/officeDocument/2006/relationships/hyperlink" Target="http://www.indiegogo.com" TargetMode="External"/><Relationship Id="rId4" Type="http://schemas.openxmlformats.org/officeDocument/2006/relationships/image" Target="../media/image2.png"/><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4" Type="http://schemas.openxmlformats.org/officeDocument/2006/relationships/image" Target="../media/image5.emf"/><Relationship Id="rId5" Type="http://schemas.openxmlformats.org/officeDocument/2006/relationships/image" Target="../media/image6.emf"/><Relationship Id="rId6" Type="http://schemas.openxmlformats.org/officeDocument/2006/relationships/hyperlink" Target="https://www.indiegogo.com/" TargetMode="External"/><Relationship Id="rId7" Type="http://schemas.openxmlformats.org/officeDocument/2006/relationships/image" Target="../media/image7.png"/><Relationship Id="rId8" Type="http://schemas.openxmlformats.org/officeDocument/2006/relationships/image" Target="../media/image2.png"/><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3" Type="http://schemas.openxmlformats.org/officeDocument/2006/relationships/image" Target="../media/image8.png"/><Relationship Id="rId4" Type="http://schemas.openxmlformats.org/officeDocument/2006/relationships/image" Target="../media/image9.png"/><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898545" y="959231"/>
            <a:ext cx="7766936" cy="1646302"/>
          </a:xfrm>
        </p:spPr>
        <p:txBody>
          <a:bodyPr/>
          <a:lstStyle/>
          <a:p>
            <a:r>
              <a:rPr lang="en-US" dirty="0" smtClean="0"/>
              <a:t>Crowd Funding w/</a:t>
            </a:r>
            <a:r>
              <a:rPr lang="en-US" dirty="0" err="1" smtClean="0"/>
              <a:t>Indiegogo</a:t>
            </a:r>
            <a:endParaRPr lang="en-US" dirty="0"/>
          </a:p>
        </p:txBody>
      </p:sp>
      <p:sp>
        <p:nvSpPr>
          <p:cNvPr id="3" name="Subtitle 2"/>
          <p:cNvSpPr>
            <a:spLocks noGrp="1"/>
          </p:cNvSpPr>
          <p:nvPr>
            <p:ph type="subTitle" idx="1"/>
          </p:nvPr>
        </p:nvSpPr>
        <p:spPr>
          <a:xfrm>
            <a:off x="682757" y="2602353"/>
            <a:ext cx="7766936" cy="1096899"/>
          </a:xfrm>
        </p:spPr>
        <p:txBody>
          <a:bodyPr/>
          <a:lstStyle/>
          <a:p>
            <a:r>
              <a:rPr lang="en-US" dirty="0" smtClean="0"/>
              <a:t>Presented by Eileen Brewer</a:t>
            </a:r>
          </a:p>
          <a:p>
            <a:r>
              <a:rPr lang="en-US" dirty="0" smtClean="0"/>
              <a:t>Tech Advisor, WAKE</a:t>
            </a:r>
            <a:endParaRPr lang="en-US" dirty="0"/>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 y="5120640"/>
            <a:ext cx="7202144" cy="1752860"/>
          </a:xfrm>
          <a:prstGeom prst="rect">
            <a:avLst/>
          </a:prstGeom>
        </p:spPr>
      </p:pic>
      <p:pic>
        <p:nvPicPr>
          <p:cNvPr id="5" name="Picture 4" descr="tech2empower-final[3].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797533" y="5887533"/>
            <a:ext cx="4193959" cy="792192"/>
          </a:xfrm>
          <a:prstGeom prst="rect">
            <a:avLst/>
          </a:prstGeom>
        </p:spPr>
      </p:pic>
      <p:pic>
        <p:nvPicPr>
          <p:cNvPr id="6" name="Picture 5" descr="Wake_Logo_Color_Horizontal.eps"/>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282583" y="3355940"/>
            <a:ext cx="2159579" cy="738803"/>
          </a:xfrm>
          <a:prstGeom prst="rect">
            <a:avLst/>
          </a:prstGeom>
        </p:spPr>
      </p:pic>
    </p:spTree>
    <p:extLst>
      <p:ext uri="{BB962C8B-B14F-4D97-AF65-F5344CB8AC3E}">
        <p14:creationId xmlns:p14="http://schemas.microsoft.com/office/powerpoint/2010/main" val="521040635"/>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42994" y="220980"/>
            <a:ext cx="8596668" cy="745067"/>
          </a:xfrm>
        </p:spPr>
        <p:txBody>
          <a:bodyPr/>
          <a:lstStyle/>
          <a:p>
            <a:r>
              <a:rPr lang="en-US" dirty="0" err="1" smtClean="0"/>
              <a:t>Indiegogo</a:t>
            </a:r>
            <a:r>
              <a:rPr lang="en-US" dirty="0" smtClean="0"/>
              <a:t>: </a:t>
            </a:r>
            <a:r>
              <a:rPr lang="en-US" dirty="0"/>
              <a:t> </a:t>
            </a:r>
            <a:r>
              <a:rPr lang="en-US" dirty="0" smtClean="0"/>
              <a:t>Initial Response</a:t>
            </a:r>
            <a:endParaRPr lang="en-US" dirty="0"/>
          </a:p>
        </p:txBody>
      </p:sp>
      <p:pic>
        <p:nvPicPr>
          <p:cNvPr id="1433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85967" y="1076343"/>
            <a:ext cx="2333625" cy="47053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5362"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299612" y="1092968"/>
            <a:ext cx="2390775" cy="47244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Date Placeholder 3"/>
          <p:cNvSpPr>
            <a:spLocks noGrp="1"/>
          </p:cNvSpPr>
          <p:nvPr>
            <p:ph type="dt" sz="half" idx="10"/>
          </p:nvPr>
        </p:nvSpPr>
        <p:spPr/>
        <p:txBody>
          <a:bodyPr/>
          <a:lstStyle/>
          <a:p>
            <a:fld id="{C34F0882-557E-4905-9464-6C9453B91FBC}" type="datetime1">
              <a:rPr lang="en-US" smtClean="0"/>
              <a:t>10/11/15</a:t>
            </a:fld>
            <a:endParaRPr lang="en-US" dirty="0"/>
          </a:p>
        </p:txBody>
      </p:sp>
      <p:sp>
        <p:nvSpPr>
          <p:cNvPr id="5" name="Footer Placeholder 4"/>
          <p:cNvSpPr>
            <a:spLocks noGrp="1"/>
          </p:cNvSpPr>
          <p:nvPr>
            <p:ph type="ftr" sz="quarter" idx="11"/>
          </p:nvPr>
        </p:nvSpPr>
        <p:spPr/>
        <p:txBody>
          <a:bodyPr/>
          <a:lstStyle/>
          <a:p>
            <a:r>
              <a:rPr lang="en-US" smtClean="0"/>
              <a:t>Crowdfunding EBrewer</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10</a:t>
            </a:fld>
            <a:endParaRPr lang="en-US" dirty="0"/>
          </a:p>
        </p:txBody>
      </p:sp>
    </p:spTree>
    <p:extLst>
      <p:ext uri="{BB962C8B-B14F-4D97-AF65-F5344CB8AC3E}">
        <p14:creationId xmlns:p14="http://schemas.microsoft.com/office/powerpoint/2010/main" val="2601043755"/>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42994" y="220980"/>
            <a:ext cx="8596668" cy="745067"/>
          </a:xfrm>
        </p:spPr>
        <p:txBody>
          <a:bodyPr/>
          <a:lstStyle/>
          <a:p>
            <a:r>
              <a:rPr lang="en-US" dirty="0" err="1" smtClean="0"/>
              <a:t>Indiegogo</a:t>
            </a:r>
            <a:r>
              <a:rPr lang="en-US" dirty="0" smtClean="0"/>
              <a:t>:  Getting Ready</a:t>
            </a:r>
            <a:endParaRPr lang="en-US" dirty="0"/>
          </a:p>
        </p:txBody>
      </p:sp>
      <p:sp>
        <p:nvSpPr>
          <p:cNvPr id="3" name="Content Placeholder 2"/>
          <p:cNvSpPr>
            <a:spLocks noGrp="1"/>
          </p:cNvSpPr>
          <p:nvPr>
            <p:ph idx="1"/>
          </p:nvPr>
        </p:nvSpPr>
        <p:spPr>
          <a:xfrm>
            <a:off x="677333" y="1016001"/>
            <a:ext cx="9347199" cy="5452532"/>
          </a:xfrm>
        </p:spPr>
        <p:txBody>
          <a:bodyPr>
            <a:normAutofit fontScale="85000" lnSpcReduction="20000"/>
          </a:bodyPr>
          <a:lstStyle/>
          <a:p>
            <a:r>
              <a:rPr lang="en-US" dirty="0" smtClean="0"/>
              <a:t>Non-</a:t>
            </a:r>
            <a:r>
              <a:rPr lang="en-US" dirty="0" err="1" smtClean="0"/>
              <a:t>Indiegogo</a:t>
            </a:r>
            <a:r>
              <a:rPr lang="en-US" dirty="0" smtClean="0"/>
              <a:t> tasks</a:t>
            </a:r>
          </a:p>
          <a:p>
            <a:pPr lvl="1"/>
            <a:r>
              <a:rPr lang="en-US" dirty="0" smtClean="0"/>
              <a:t>Refresh your org’s website including a donor button</a:t>
            </a:r>
          </a:p>
          <a:p>
            <a:pPr lvl="1"/>
            <a:r>
              <a:rPr lang="en-US" dirty="0" smtClean="0"/>
              <a:t>Ensure you can receive international donations (</a:t>
            </a:r>
            <a:r>
              <a:rPr lang="en-US" dirty="0" err="1" smtClean="0"/>
              <a:t>Paypal</a:t>
            </a:r>
            <a:r>
              <a:rPr lang="en-US" dirty="0" smtClean="0"/>
              <a:t>, Stripe, bank acct) </a:t>
            </a:r>
          </a:p>
          <a:p>
            <a:pPr lvl="1"/>
            <a:r>
              <a:rPr lang="en-US" dirty="0" smtClean="0"/>
              <a:t>Create a Facebook page that replicates your org’s website, link them to each other</a:t>
            </a:r>
          </a:p>
          <a:p>
            <a:pPr lvl="1"/>
            <a:r>
              <a:rPr lang="en-US" dirty="0" smtClean="0"/>
              <a:t>Build </a:t>
            </a:r>
            <a:r>
              <a:rPr lang="en-US" dirty="0"/>
              <a:t>up your </a:t>
            </a:r>
            <a:r>
              <a:rPr lang="en-US" dirty="0" smtClean="0"/>
              <a:t>Facebook page, </a:t>
            </a:r>
            <a:r>
              <a:rPr lang="en-US" dirty="0"/>
              <a:t>Twitter and Instagram </a:t>
            </a:r>
            <a:r>
              <a:rPr lang="en-US" dirty="0" smtClean="0"/>
              <a:t>followers</a:t>
            </a:r>
          </a:p>
          <a:p>
            <a:pPr lvl="1"/>
            <a:r>
              <a:rPr lang="en-US" dirty="0" smtClean="0"/>
              <a:t>Create a YouTube account that matches your org’s name, not a personal acct</a:t>
            </a:r>
            <a:endParaRPr lang="en-US" dirty="0"/>
          </a:p>
          <a:p>
            <a:pPr lvl="1"/>
            <a:r>
              <a:rPr lang="en-US" dirty="0" smtClean="0"/>
              <a:t>Link your Twitter and Instagram accounts to your FB page and org site</a:t>
            </a:r>
          </a:p>
          <a:p>
            <a:pPr lvl="1"/>
            <a:r>
              <a:rPr lang="en-US" dirty="0" smtClean="0"/>
              <a:t>Read up on social media marketing best practices</a:t>
            </a:r>
          </a:p>
          <a:p>
            <a:pPr lvl="1"/>
            <a:r>
              <a:rPr lang="en-US" dirty="0" smtClean="0"/>
              <a:t>Identify </a:t>
            </a:r>
            <a:r>
              <a:rPr lang="en-US" dirty="0"/>
              <a:t>team members and their </a:t>
            </a:r>
            <a:r>
              <a:rPr lang="en-US" dirty="0" smtClean="0"/>
              <a:t>tasks</a:t>
            </a:r>
          </a:p>
          <a:p>
            <a:pPr lvl="2"/>
            <a:r>
              <a:rPr lang="en-US" dirty="0" smtClean="0"/>
              <a:t>One team member owns posting to Twitter 1-2 times per day</a:t>
            </a:r>
          </a:p>
          <a:p>
            <a:pPr lvl="3"/>
            <a:r>
              <a:rPr lang="en-US" dirty="0" smtClean="0"/>
              <a:t>Retweeting related articles or quotes</a:t>
            </a:r>
          </a:p>
          <a:p>
            <a:pPr lvl="3"/>
            <a:r>
              <a:rPr lang="en-US" dirty="0" smtClean="0"/>
              <a:t>Posting a link to your Org’s site with interesting news</a:t>
            </a:r>
          </a:p>
          <a:p>
            <a:pPr lvl="2"/>
            <a:r>
              <a:rPr lang="en-US" dirty="0" smtClean="0"/>
              <a:t>One team member owns posting to Instagram 1-2 times per day</a:t>
            </a:r>
          </a:p>
          <a:p>
            <a:pPr lvl="3"/>
            <a:r>
              <a:rPr lang="en-US" dirty="0" smtClean="0"/>
              <a:t>Pics of team members helping in the community</a:t>
            </a:r>
          </a:p>
          <a:p>
            <a:pPr lvl="3"/>
            <a:r>
              <a:rPr lang="en-US" dirty="0" smtClean="0"/>
              <a:t>Pics of team members working on a project in the office</a:t>
            </a:r>
          </a:p>
          <a:p>
            <a:pPr lvl="3"/>
            <a:r>
              <a:rPr lang="en-US" dirty="0" smtClean="0"/>
              <a:t>Pics of a happy client</a:t>
            </a:r>
            <a:endParaRPr lang="en-US" dirty="0"/>
          </a:p>
          <a:p>
            <a:pPr lvl="2"/>
            <a:r>
              <a:rPr lang="en-US" dirty="0" smtClean="0"/>
              <a:t>One team member monitors your org site and FB page to ensure posts are displaying and monitoring the comments</a:t>
            </a:r>
          </a:p>
          <a:p>
            <a:pPr lvl="2"/>
            <a:r>
              <a:rPr lang="en-US" dirty="0" smtClean="0"/>
              <a:t>One team member owns creating and uploading short 30 sec videos to YouTube and sending links to others to broadcast</a:t>
            </a:r>
          </a:p>
          <a:p>
            <a:pPr marL="0" indent="0">
              <a:buNone/>
            </a:pPr>
            <a:endParaRPr lang="en-US" dirty="0"/>
          </a:p>
        </p:txBody>
      </p:sp>
      <p:sp>
        <p:nvSpPr>
          <p:cNvPr id="4" name="Date Placeholder 3"/>
          <p:cNvSpPr>
            <a:spLocks noGrp="1"/>
          </p:cNvSpPr>
          <p:nvPr>
            <p:ph type="dt" sz="half" idx="10"/>
          </p:nvPr>
        </p:nvSpPr>
        <p:spPr/>
        <p:txBody>
          <a:bodyPr/>
          <a:lstStyle/>
          <a:p>
            <a:fld id="{B1462083-A790-40BE-AD08-44CF8B45CF26}" type="datetime1">
              <a:rPr lang="en-US" smtClean="0"/>
              <a:t>10/11/15</a:t>
            </a:fld>
            <a:endParaRPr lang="en-US" dirty="0"/>
          </a:p>
        </p:txBody>
      </p:sp>
      <p:sp>
        <p:nvSpPr>
          <p:cNvPr id="5" name="Footer Placeholder 4"/>
          <p:cNvSpPr>
            <a:spLocks noGrp="1"/>
          </p:cNvSpPr>
          <p:nvPr>
            <p:ph type="ftr" sz="quarter" idx="11"/>
          </p:nvPr>
        </p:nvSpPr>
        <p:spPr/>
        <p:txBody>
          <a:bodyPr/>
          <a:lstStyle/>
          <a:p>
            <a:r>
              <a:rPr lang="en-US" smtClean="0"/>
              <a:t>Crowdfunding EBrewer</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11</a:t>
            </a:fld>
            <a:endParaRPr lang="en-US" dirty="0"/>
          </a:p>
        </p:txBody>
      </p:sp>
    </p:spTree>
    <p:extLst>
      <p:ext uri="{BB962C8B-B14F-4D97-AF65-F5344CB8AC3E}">
        <p14:creationId xmlns:p14="http://schemas.microsoft.com/office/powerpoint/2010/main" val="4036134527"/>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42994" y="220980"/>
            <a:ext cx="8596668" cy="745067"/>
          </a:xfrm>
        </p:spPr>
        <p:txBody>
          <a:bodyPr/>
          <a:lstStyle/>
          <a:p>
            <a:r>
              <a:rPr lang="en-US" dirty="0" err="1" smtClean="0"/>
              <a:t>Indiegogo</a:t>
            </a:r>
            <a:r>
              <a:rPr lang="en-US" dirty="0" smtClean="0"/>
              <a:t>:  Getting Ready</a:t>
            </a:r>
            <a:endParaRPr lang="en-US" dirty="0"/>
          </a:p>
        </p:txBody>
      </p:sp>
      <p:sp>
        <p:nvSpPr>
          <p:cNvPr id="3" name="Content Placeholder 2"/>
          <p:cNvSpPr>
            <a:spLocks noGrp="1"/>
          </p:cNvSpPr>
          <p:nvPr>
            <p:ph idx="1"/>
          </p:nvPr>
        </p:nvSpPr>
        <p:spPr>
          <a:xfrm>
            <a:off x="677333" y="1016001"/>
            <a:ext cx="9347199" cy="5452532"/>
          </a:xfrm>
        </p:spPr>
        <p:txBody>
          <a:bodyPr>
            <a:normAutofit/>
          </a:bodyPr>
          <a:lstStyle/>
          <a:p>
            <a:r>
              <a:rPr lang="en-US" dirty="0" smtClean="0"/>
              <a:t>Your First </a:t>
            </a:r>
            <a:r>
              <a:rPr lang="en-US" dirty="0" err="1" smtClean="0"/>
              <a:t>Indiegogo</a:t>
            </a:r>
            <a:r>
              <a:rPr lang="en-US" dirty="0" smtClean="0"/>
              <a:t> Campaign tasks</a:t>
            </a:r>
          </a:p>
          <a:p>
            <a:pPr lvl="1"/>
            <a:r>
              <a:rPr lang="en-US" dirty="0" smtClean="0"/>
              <a:t>Research other campaigns</a:t>
            </a:r>
          </a:p>
          <a:p>
            <a:pPr lvl="1"/>
            <a:r>
              <a:rPr lang="en-US" dirty="0" smtClean="0"/>
              <a:t>Decide what your first campaign will be</a:t>
            </a:r>
          </a:p>
          <a:p>
            <a:pPr lvl="1"/>
            <a:r>
              <a:rPr lang="en-US" dirty="0" smtClean="0"/>
              <a:t>Complete your written pitch</a:t>
            </a:r>
          </a:p>
          <a:p>
            <a:pPr lvl="1"/>
            <a:r>
              <a:rPr lang="en-US" dirty="0" smtClean="0"/>
              <a:t>Record your 1-3 minute video</a:t>
            </a:r>
          </a:p>
          <a:p>
            <a:pPr lvl="1"/>
            <a:r>
              <a:rPr lang="en-US" dirty="0" smtClean="0"/>
              <a:t>Develop a list of perks that are easy to deliver</a:t>
            </a:r>
          </a:p>
          <a:p>
            <a:pPr lvl="1"/>
            <a:r>
              <a:rPr lang="en-US" dirty="0" smtClean="0"/>
              <a:t>Write your org’s profile</a:t>
            </a:r>
          </a:p>
          <a:p>
            <a:pPr lvl="1"/>
            <a:r>
              <a:rPr lang="en-US" dirty="0" smtClean="0"/>
              <a:t>Identify team members and write their profiles</a:t>
            </a:r>
          </a:p>
          <a:p>
            <a:pPr lvl="1"/>
            <a:r>
              <a:rPr lang="en-US" dirty="0" smtClean="0"/>
              <a:t>Decide the duration of the campaign</a:t>
            </a:r>
          </a:p>
          <a:p>
            <a:pPr lvl="1"/>
            <a:r>
              <a:rPr lang="en-US" dirty="0" smtClean="0"/>
              <a:t>Decide what the updates will include and when they will be added</a:t>
            </a:r>
          </a:p>
          <a:p>
            <a:pPr lvl="1"/>
            <a:r>
              <a:rPr lang="en-US" dirty="0" smtClean="0"/>
              <a:t>Get familiar with the </a:t>
            </a:r>
            <a:r>
              <a:rPr lang="en-US" dirty="0" err="1" smtClean="0"/>
              <a:t>Indiegogo</a:t>
            </a:r>
            <a:r>
              <a:rPr lang="en-US" dirty="0" smtClean="0"/>
              <a:t> campaign building tool</a:t>
            </a:r>
          </a:p>
          <a:p>
            <a:pPr lvl="1"/>
            <a:endParaRPr lang="en-US" dirty="0"/>
          </a:p>
          <a:p>
            <a:pPr lvl="1"/>
            <a:r>
              <a:rPr lang="en-US" dirty="0" smtClean="0"/>
              <a:t>LET’S GET STARTED!</a:t>
            </a:r>
          </a:p>
          <a:p>
            <a:endParaRPr lang="en-US" dirty="0"/>
          </a:p>
        </p:txBody>
      </p:sp>
      <p:sp>
        <p:nvSpPr>
          <p:cNvPr id="4" name="Date Placeholder 3"/>
          <p:cNvSpPr>
            <a:spLocks noGrp="1"/>
          </p:cNvSpPr>
          <p:nvPr>
            <p:ph type="dt" sz="half" idx="10"/>
          </p:nvPr>
        </p:nvSpPr>
        <p:spPr/>
        <p:txBody>
          <a:bodyPr/>
          <a:lstStyle/>
          <a:p>
            <a:fld id="{631B169B-C914-4C85-BC44-3AD840E853DF}" type="datetime1">
              <a:rPr lang="en-US" smtClean="0"/>
              <a:t>10/11/15</a:t>
            </a:fld>
            <a:endParaRPr lang="en-US" dirty="0"/>
          </a:p>
        </p:txBody>
      </p:sp>
      <p:sp>
        <p:nvSpPr>
          <p:cNvPr id="5" name="Footer Placeholder 4"/>
          <p:cNvSpPr>
            <a:spLocks noGrp="1"/>
          </p:cNvSpPr>
          <p:nvPr>
            <p:ph type="ftr" sz="quarter" idx="11"/>
          </p:nvPr>
        </p:nvSpPr>
        <p:spPr/>
        <p:txBody>
          <a:bodyPr/>
          <a:lstStyle/>
          <a:p>
            <a:r>
              <a:rPr lang="en-US" smtClean="0"/>
              <a:t>Crowdfunding EBrewer</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12</a:t>
            </a:fld>
            <a:endParaRPr lang="en-US" dirty="0"/>
          </a:p>
        </p:txBody>
      </p:sp>
    </p:spTree>
    <p:extLst>
      <p:ext uri="{BB962C8B-B14F-4D97-AF65-F5344CB8AC3E}">
        <p14:creationId xmlns:p14="http://schemas.microsoft.com/office/powerpoint/2010/main" val="3813766766"/>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42994" y="220980"/>
            <a:ext cx="8596668" cy="745067"/>
          </a:xfrm>
        </p:spPr>
        <p:txBody>
          <a:bodyPr/>
          <a:lstStyle/>
          <a:p>
            <a:r>
              <a:rPr lang="en-US" dirty="0" err="1" smtClean="0"/>
              <a:t>Indiegogo</a:t>
            </a:r>
            <a:r>
              <a:rPr lang="en-US" dirty="0" smtClean="0"/>
              <a:t>:  Research</a:t>
            </a:r>
            <a:endParaRPr lang="en-US" dirty="0"/>
          </a:p>
        </p:txBody>
      </p:sp>
      <p:sp>
        <p:nvSpPr>
          <p:cNvPr id="3" name="Content Placeholder 2"/>
          <p:cNvSpPr>
            <a:spLocks noGrp="1"/>
          </p:cNvSpPr>
          <p:nvPr>
            <p:ph idx="1"/>
          </p:nvPr>
        </p:nvSpPr>
        <p:spPr>
          <a:xfrm>
            <a:off x="677333" y="1016001"/>
            <a:ext cx="9347199" cy="5452532"/>
          </a:xfrm>
        </p:spPr>
        <p:txBody>
          <a:bodyPr>
            <a:normAutofit/>
          </a:bodyPr>
          <a:lstStyle/>
          <a:p>
            <a:r>
              <a:rPr lang="en-US" dirty="0" smtClean="0"/>
              <a:t>I’ll show you how to do the research, then you’ll do some of your own</a:t>
            </a:r>
          </a:p>
          <a:p>
            <a:r>
              <a:rPr lang="en-US" dirty="0" smtClean="0"/>
              <a:t>Open browser to:  </a:t>
            </a:r>
            <a:r>
              <a:rPr lang="en-US" dirty="0" smtClean="0">
                <a:hlinkClick r:id="rId3"/>
              </a:rPr>
              <a:t>www.indiegogo.com</a:t>
            </a:r>
            <a:endParaRPr lang="en-US" dirty="0" smtClean="0"/>
          </a:p>
          <a:p>
            <a:r>
              <a:rPr lang="en-US" dirty="0" smtClean="0"/>
              <a:t>Share laptops as needed so everyone has access to the site</a:t>
            </a:r>
          </a:p>
          <a:p>
            <a:r>
              <a:rPr lang="en-US" dirty="0" smtClean="0"/>
              <a:t>Research other campaigns and take notes</a:t>
            </a:r>
          </a:p>
          <a:p>
            <a:pPr lvl="1"/>
            <a:r>
              <a:rPr lang="en-US" dirty="0" smtClean="0"/>
              <a:t>Is </a:t>
            </a:r>
            <a:r>
              <a:rPr lang="en-US" dirty="0"/>
              <a:t>it easy to tell what they are asking for?</a:t>
            </a:r>
          </a:p>
          <a:p>
            <a:pPr lvl="1"/>
            <a:r>
              <a:rPr lang="en-US" dirty="0"/>
              <a:t>Are their titles well written?</a:t>
            </a:r>
          </a:p>
          <a:p>
            <a:pPr lvl="1"/>
            <a:r>
              <a:rPr lang="en-US" dirty="0"/>
              <a:t>Are their </a:t>
            </a:r>
            <a:r>
              <a:rPr lang="en-US" dirty="0" smtClean="0"/>
              <a:t>taglines </a:t>
            </a:r>
            <a:r>
              <a:rPr lang="en-US" dirty="0"/>
              <a:t>well written?</a:t>
            </a:r>
          </a:p>
          <a:p>
            <a:pPr lvl="1"/>
            <a:r>
              <a:rPr lang="en-US" dirty="0"/>
              <a:t>Is the video well done and engaging or boring?</a:t>
            </a:r>
          </a:p>
          <a:p>
            <a:pPr lvl="1"/>
            <a:r>
              <a:rPr lang="en-US" dirty="0"/>
              <a:t>What makes one campaign more compelling vs another?</a:t>
            </a:r>
          </a:p>
          <a:p>
            <a:pPr lvl="1"/>
            <a:r>
              <a:rPr lang="en-US" dirty="0"/>
              <a:t>What makes you want to continue reading in one campaign vs another?</a:t>
            </a:r>
          </a:p>
          <a:p>
            <a:pPr lvl="1"/>
            <a:r>
              <a:rPr lang="en-US" dirty="0"/>
              <a:t>What parts of a campaign are things you want to include in your campaign?</a:t>
            </a:r>
          </a:p>
          <a:p>
            <a:pPr lvl="1"/>
            <a:r>
              <a:rPr lang="en-US" dirty="0"/>
              <a:t>What parts of a campaign are poorly done and you don’t want to copy?</a:t>
            </a:r>
          </a:p>
          <a:p>
            <a:pPr lvl="1"/>
            <a:r>
              <a:rPr lang="en-US" dirty="0" smtClean="0"/>
              <a:t>Read the perks and find some good ideas.</a:t>
            </a:r>
          </a:p>
          <a:p>
            <a:pPr lvl="1"/>
            <a:r>
              <a:rPr lang="en-US" dirty="0" smtClean="0"/>
              <a:t>Read the Updates tab and find some good ideas.</a:t>
            </a:r>
            <a:endParaRPr lang="en-US" dirty="0"/>
          </a:p>
          <a:p>
            <a:pPr marL="0" indent="0">
              <a:buNone/>
            </a:pPr>
            <a:endParaRPr lang="en-US" dirty="0"/>
          </a:p>
        </p:txBody>
      </p:sp>
      <p:sp>
        <p:nvSpPr>
          <p:cNvPr id="4" name="Date Placeholder 3"/>
          <p:cNvSpPr>
            <a:spLocks noGrp="1"/>
          </p:cNvSpPr>
          <p:nvPr>
            <p:ph type="dt" sz="half" idx="10"/>
          </p:nvPr>
        </p:nvSpPr>
        <p:spPr/>
        <p:txBody>
          <a:bodyPr/>
          <a:lstStyle/>
          <a:p>
            <a:fld id="{517D4781-ACD5-44E1-A39A-AC863F3B7CF9}" type="datetime1">
              <a:rPr lang="en-US" smtClean="0"/>
              <a:t>10/11/15</a:t>
            </a:fld>
            <a:endParaRPr lang="en-US" dirty="0"/>
          </a:p>
        </p:txBody>
      </p:sp>
      <p:sp>
        <p:nvSpPr>
          <p:cNvPr id="5" name="Footer Placeholder 4"/>
          <p:cNvSpPr>
            <a:spLocks noGrp="1"/>
          </p:cNvSpPr>
          <p:nvPr>
            <p:ph type="ftr" sz="quarter" idx="11"/>
          </p:nvPr>
        </p:nvSpPr>
        <p:spPr/>
        <p:txBody>
          <a:bodyPr/>
          <a:lstStyle/>
          <a:p>
            <a:r>
              <a:rPr lang="en-US" smtClean="0"/>
              <a:t>Crowdfunding EBrewer</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13</a:t>
            </a:fld>
            <a:endParaRPr lang="en-US" dirty="0"/>
          </a:p>
        </p:txBody>
      </p:sp>
    </p:spTree>
    <p:extLst>
      <p:ext uri="{BB962C8B-B14F-4D97-AF65-F5344CB8AC3E}">
        <p14:creationId xmlns:p14="http://schemas.microsoft.com/office/powerpoint/2010/main" val="703306313"/>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45084" y="210600"/>
            <a:ext cx="8596668" cy="1320800"/>
          </a:xfrm>
        </p:spPr>
        <p:txBody>
          <a:bodyPr/>
          <a:lstStyle/>
          <a:p>
            <a:r>
              <a:rPr lang="en-US" dirty="0" err="1" smtClean="0"/>
              <a:t>Indiegogo</a:t>
            </a:r>
            <a:r>
              <a:rPr lang="en-US" dirty="0" smtClean="0"/>
              <a:t>:  Your First Campaign</a:t>
            </a:r>
            <a:endParaRPr lang="en-US" dirty="0"/>
          </a:p>
        </p:txBody>
      </p:sp>
      <p:sp>
        <p:nvSpPr>
          <p:cNvPr id="3" name="Content Placeholder 2"/>
          <p:cNvSpPr>
            <a:spLocks noGrp="1"/>
          </p:cNvSpPr>
          <p:nvPr>
            <p:ph idx="1"/>
          </p:nvPr>
        </p:nvSpPr>
        <p:spPr/>
        <p:txBody>
          <a:bodyPr/>
          <a:lstStyle/>
          <a:p>
            <a:r>
              <a:rPr lang="en-US" dirty="0"/>
              <a:t>Let’s hear some ideas for your first campaign and funding amounts</a:t>
            </a:r>
          </a:p>
          <a:p>
            <a:endParaRPr lang="en-US" dirty="0"/>
          </a:p>
        </p:txBody>
      </p:sp>
      <p:sp>
        <p:nvSpPr>
          <p:cNvPr id="4" name="Date Placeholder 3"/>
          <p:cNvSpPr>
            <a:spLocks noGrp="1"/>
          </p:cNvSpPr>
          <p:nvPr>
            <p:ph type="dt" sz="half" idx="10"/>
          </p:nvPr>
        </p:nvSpPr>
        <p:spPr/>
        <p:txBody>
          <a:bodyPr/>
          <a:lstStyle/>
          <a:p>
            <a:fld id="{1EF2AC39-892E-474B-A29B-CF33ED651B7C}" type="datetime1">
              <a:rPr lang="en-US" smtClean="0"/>
              <a:t>10/11/15</a:t>
            </a:fld>
            <a:endParaRPr lang="en-US" dirty="0"/>
          </a:p>
        </p:txBody>
      </p:sp>
      <p:sp>
        <p:nvSpPr>
          <p:cNvPr id="5" name="Footer Placeholder 4"/>
          <p:cNvSpPr>
            <a:spLocks noGrp="1"/>
          </p:cNvSpPr>
          <p:nvPr>
            <p:ph type="ftr" sz="quarter" idx="11"/>
          </p:nvPr>
        </p:nvSpPr>
        <p:spPr/>
        <p:txBody>
          <a:bodyPr/>
          <a:lstStyle/>
          <a:p>
            <a:r>
              <a:rPr lang="en-US" smtClean="0"/>
              <a:t>Crowdfunding EBrewer</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14</a:t>
            </a:fld>
            <a:endParaRPr lang="en-US" dirty="0"/>
          </a:p>
        </p:txBody>
      </p:sp>
    </p:spTree>
    <p:extLst>
      <p:ext uri="{BB962C8B-B14F-4D97-AF65-F5344CB8AC3E}">
        <p14:creationId xmlns:p14="http://schemas.microsoft.com/office/powerpoint/2010/main" val="387513648"/>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1907" y="191907"/>
            <a:ext cx="8596668" cy="699911"/>
          </a:xfrm>
        </p:spPr>
        <p:txBody>
          <a:bodyPr>
            <a:normAutofit/>
          </a:bodyPr>
          <a:lstStyle/>
          <a:p>
            <a:pPr lvl="1"/>
            <a:r>
              <a:rPr lang="en-US" sz="3600" dirty="0" err="1" smtClean="0">
                <a:solidFill>
                  <a:schemeClr val="accent1"/>
                </a:solidFill>
                <a:latin typeface="+mj-lt"/>
              </a:rPr>
              <a:t>Indiegogo</a:t>
            </a:r>
            <a:r>
              <a:rPr lang="en-US" sz="3600" dirty="0" smtClean="0">
                <a:solidFill>
                  <a:schemeClr val="accent1"/>
                </a:solidFill>
                <a:latin typeface="+mj-lt"/>
              </a:rPr>
              <a:t>:  Title &amp; Tagline</a:t>
            </a:r>
            <a:endParaRPr lang="en-US" sz="3600" dirty="0">
              <a:solidFill>
                <a:schemeClr val="accent1"/>
              </a:solidFill>
              <a:latin typeface="+mj-lt"/>
            </a:endParaRPr>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82440" y="891806"/>
            <a:ext cx="4497471" cy="581649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1"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979908" y="1880755"/>
            <a:ext cx="1890954" cy="26348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Date Placeholder 3"/>
          <p:cNvSpPr>
            <a:spLocks noGrp="1"/>
          </p:cNvSpPr>
          <p:nvPr>
            <p:ph type="dt" sz="half" idx="10"/>
          </p:nvPr>
        </p:nvSpPr>
        <p:spPr/>
        <p:txBody>
          <a:bodyPr/>
          <a:lstStyle/>
          <a:p>
            <a:fld id="{262DC805-EAAF-401C-8EFA-B0224A3C337B}" type="datetime1">
              <a:rPr lang="en-US" smtClean="0"/>
              <a:t>10/11/15</a:t>
            </a:fld>
            <a:endParaRPr lang="en-US" dirty="0"/>
          </a:p>
        </p:txBody>
      </p:sp>
      <p:sp>
        <p:nvSpPr>
          <p:cNvPr id="5" name="Footer Placeholder 4"/>
          <p:cNvSpPr>
            <a:spLocks noGrp="1"/>
          </p:cNvSpPr>
          <p:nvPr>
            <p:ph type="ftr" sz="quarter" idx="11"/>
          </p:nvPr>
        </p:nvSpPr>
        <p:spPr/>
        <p:txBody>
          <a:bodyPr/>
          <a:lstStyle/>
          <a:p>
            <a:r>
              <a:rPr lang="en-US" smtClean="0"/>
              <a:t>Crowdfunding EBrewer</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15</a:t>
            </a:fld>
            <a:endParaRPr lang="en-US" dirty="0"/>
          </a:p>
        </p:txBody>
      </p:sp>
      <p:sp>
        <p:nvSpPr>
          <p:cNvPr id="7" name="TextBox 6"/>
          <p:cNvSpPr txBox="1"/>
          <p:nvPr/>
        </p:nvSpPr>
        <p:spPr>
          <a:xfrm>
            <a:off x="6979908" y="1429789"/>
            <a:ext cx="1875835" cy="369332"/>
          </a:xfrm>
          <a:prstGeom prst="rect">
            <a:avLst/>
          </a:prstGeom>
          <a:noFill/>
        </p:spPr>
        <p:txBody>
          <a:bodyPr wrap="none" rtlCol="0">
            <a:spAutoFit/>
          </a:bodyPr>
          <a:lstStyle/>
          <a:p>
            <a:r>
              <a:rPr lang="en-US" dirty="0" smtClean="0"/>
              <a:t>Use Infographics</a:t>
            </a:r>
            <a:endParaRPr lang="en-US" dirty="0"/>
          </a:p>
        </p:txBody>
      </p:sp>
      <p:sp>
        <p:nvSpPr>
          <p:cNvPr id="8" name="TextBox 7"/>
          <p:cNvSpPr txBox="1"/>
          <p:nvPr/>
        </p:nvSpPr>
        <p:spPr>
          <a:xfrm>
            <a:off x="515381" y="2294305"/>
            <a:ext cx="936538" cy="369332"/>
          </a:xfrm>
          <a:prstGeom prst="rect">
            <a:avLst/>
          </a:prstGeom>
          <a:noFill/>
        </p:spPr>
        <p:txBody>
          <a:bodyPr wrap="none" rtlCol="0">
            <a:spAutoFit/>
          </a:bodyPr>
          <a:lstStyle/>
          <a:p>
            <a:r>
              <a:rPr lang="en-US" dirty="0" smtClean="0"/>
              <a:t>Title -&gt;</a:t>
            </a:r>
            <a:endParaRPr lang="en-US" dirty="0"/>
          </a:p>
        </p:txBody>
      </p:sp>
      <p:sp>
        <p:nvSpPr>
          <p:cNvPr id="9" name="TextBox 8"/>
          <p:cNvSpPr txBox="1"/>
          <p:nvPr/>
        </p:nvSpPr>
        <p:spPr>
          <a:xfrm>
            <a:off x="182881" y="2632906"/>
            <a:ext cx="1239570" cy="369332"/>
          </a:xfrm>
          <a:prstGeom prst="rect">
            <a:avLst/>
          </a:prstGeom>
          <a:noFill/>
        </p:spPr>
        <p:txBody>
          <a:bodyPr wrap="none" rtlCol="0">
            <a:spAutoFit/>
          </a:bodyPr>
          <a:lstStyle/>
          <a:p>
            <a:r>
              <a:rPr lang="en-US" dirty="0" smtClean="0"/>
              <a:t>Tag Line-&gt;</a:t>
            </a:r>
            <a:endParaRPr lang="en-US" dirty="0"/>
          </a:p>
        </p:txBody>
      </p:sp>
    </p:spTree>
    <p:extLst>
      <p:ext uri="{BB962C8B-B14F-4D97-AF65-F5344CB8AC3E}">
        <p14:creationId xmlns:p14="http://schemas.microsoft.com/office/powerpoint/2010/main" val="2560359767"/>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1907" y="191907"/>
            <a:ext cx="8596668" cy="699911"/>
          </a:xfrm>
        </p:spPr>
        <p:txBody>
          <a:bodyPr/>
          <a:lstStyle/>
          <a:p>
            <a:r>
              <a:rPr lang="en-US" dirty="0" smtClean="0"/>
              <a:t>Use </a:t>
            </a:r>
            <a:r>
              <a:rPr lang="en-US" dirty="0" err="1" smtClean="0"/>
              <a:t>InfoGraphics</a:t>
            </a:r>
            <a:r>
              <a:rPr lang="en-US" dirty="0"/>
              <a:t>!</a:t>
            </a:r>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62042" y="1016001"/>
            <a:ext cx="5743709" cy="549892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Date Placeholder 2"/>
          <p:cNvSpPr>
            <a:spLocks noGrp="1"/>
          </p:cNvSpPr>
          <p:nvPr>
            <p:ph type="dt" sz="half" idx="10"/>
          </p:nvPr>
        </p:nvSpPr>
        <p:spPr/>
        <p:txBody>
          <a:bodyPr/>
          <a:lstStyle/>
          <a:p>
            <a:fld id="{A86F92CE-4E40-47E2-8BB7-FA72819B058C}" type="datetime1">
              <a:rPr lang="en-US" smtClean="0"/>
              <a:t>10/11/15</a:t>
            </a:fld>
            <a:endParaRPr lang="en-US" dirty="0"/>
          </a:p>
        </p:txBody>
      </p:sp>
      <p:sp>
        <p:nvSpPr>
          <p:cNvPr id="4" name="Footer Placeholder 3"/>
          <p:cNvSpPr>
            <a:spLocks noGrp="1"/>
          </p:cNvSpPr>
          <p:nvPr>
            <p:ph type="ftr" sz="quarter" idx="11"/>
          </p:nvPr>
        </p:nvSpPr>
        <p:spPr/>
        <p:txBody>
          <a:bodyPr/>
          <a:lstStyle/>
          <a:p>
            <a:r>
              <a:rPr lang="en-US" smtClean="0"/>
              <a:t>Crowdfunding EBrewer</a:t>
            </a:r>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smtClean="0"/>
              <a:pPr/>
              <a:t>16</a:t>
            </a:fld>
            <a:endParaRPr lang="en-US" dirty="0"/>
          </a:p>
        </p:txBody>
      </p:sp>
    </p:spTree>
    <p:extLst>
      <p:ext uri="{BB962C8B-B14F-4D97-AF65-F5344CB8AC3E}">
        <p14:creationId xmlns:p14="http://schemas.microsoft.com/office/powerpoint/2010/main" val="329634928"/>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1907" y="191907"/>
            <a:ext cx="8596668" cy="699911"/>
          </a:xfrm>
        </p:spPr>
        <p:txBody>
          <a:bodyPr/>
          <a:lstStyle/>
          <a:p>
            <a:r>
              <a:rPr lang="en-US" dirty="0" err="1" smtClean="0"/>
              <a:t>Indiegogo</a:t>
            </a:r>
            <a:r>
              <a:rPr lang="en-US" dirty="0" smtClean="0"/>
              <a:t>:  Create a Campaign</a:t>
            </a:r>
            <a:endParaRPr lang="en-US" dirty="0"/>
          </a:p>
        </p:txBody>
      </p:sp>
      <p:sp>
        <p:nvSpPr>
          <p:cNvPr id="5" name="Rectangle 1"/>
          <p:cNvSpPr>
            <a:spLocks noChangeArrowheads="1"/>
          </p:cNvSpPr>
          <p:nvPr/>
        </p:nvSpPr>
        <p:spPr bwMode="auto">
          <a:xfrm>
            <a:off x="1252538" y="1992313"/>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457056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500" b="1" i="0" u="none" strike="noStrike" cap="none" normalizeH="0" baseline="0" smtClean="0">
                <a:ln>
                  <a:noFill/>
                </a:ln>
                <a:solidFill>
                  <a:srgbClr val="FFFFFF"/>
                </a:solidFill>
                <a:effectLst/>
                <a:latin typeface="Antenna Cond Black"/>
                <a:cs typeface="Arial" pitchFamily="34" charset="0"/>
              </a:rPr>
              <a:t>Overview: Fees &amp; Pricing</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7" name="Content Placeholder 6"/>
          <p:cNvSpPr>
            <a:spLocks noGrp="1"/>
          </p:cNvSpPr>
          <p:nvPr>
            <p:ph idx="1"/>
          </p:nvPr>
        </p:nvSpPr>
        <p:spPr>
          <a:xfrm>
            <a:off x="654749" y="1061158"/>
            <a:ext cx="5080006" cy="1591730"/>
          </a:xfrm>
        </p:spPr>
        <p:txBody>
          <a:bodyPr>
            <a:normAutofit/>
          </a:bodyPr>
          <a:lstStyle/>
          <a:p>
            <a:r>
              <a:rPr lang="en-US" dirty="0"/>
              <a:t>Open browser to:  </a:t>
            </a:r>
            <a:r>
              <a:rPr lang="en-US" dirty="0">
                <a:hlinkClick r:id="rId3"/>
              </a:rPr>
              <a:t>www.indiegogo.com</a:t>
            </a:r>
            <a:endParaRPr lang="en-US" dirty="0"/>
          </a:p>
          <a:p>
            <a:r>
              <a:rPr lang="en-US" dirty="0" smtClean="0"/>
              <a:t>Select “START YOUR CAMPAIGN” </a:t>
            </a:r>
            <a:r>
              <a:rPr lang="en-US" dirty="0"/>
              <a:t>from the top of the </a:t>
            </a:r>
            <a:r>
              <a:rPr lang="en-US" dirty="0" smtClean="0"/>
              <a:t>page </a:t>
            </a:r>
            <a:endParaRPr lang="en-US" dirty="0"/>
          </a:p>
        </p:txBody>
      </p:sp>
      <p:pic>
        <p:nvPicPr>
          <p:cNvPr id="614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925162" y="974086"/>
            <a:ext cx="3885319" cy="237512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148"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52224" y="2753467"/>
            <a:ext cx="4109414" cy="33565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Right Arrow 7"/>
          <p:cNvSpPr/>
          <p:nvPr/>
        </p:nvSpPr>
        <p:spPr>
          <a:xfrm>
            <a:off x="3335913" y="1829413"/>
            <a:ext cx="489204" cy="2560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149" name="Picture 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rot="1906820">
            <a:off x="8196324" y="904810"/>
            <a:ext cx="512763" cy="311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3" name="Content Placeholder 6"/>
          <p:cNvSpPr txBox="1">
            <a:spLocks/>
          </p:cNvSpPr>
          <p:nvPr/>
        </p:nvSpPr>
        <p:spPr>
          <a:xfrm>
            <a:off x="5452532" y="3467757"/>
            <a:ext cx="5249333" cy="2720621"/>
          </a:xfrm>
          <a:prstGeom prst="rect">
            <a:avLst/>
          </a:prstGeom>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r>
              <a:rPr lang="en-US" dirty="0" smtClean="0"/>
              <a:t>Personal is for emergency funds</a:t>
            </a:r>
          </a:p>
          <a:p>
            <a:r>
              <a:rPr lang="en-US" dirty="0" smtClean="0"/>
              <a:t>Creative is for artistic work; movie / music</a:t>
            </a:r>
          </a:p>
          <a:p>
            <a:r>
              <a:rPr lang="en-US" dirty="0" smtClean="0"/>
              <a:t>Entrepreneurial; start a biz or make a product</a:t>
            </a:r>
          </a:p>
          <a:p>
            <a:r>
              <a:rPr lang="en-US" dirty="0" smtClean="0"/>
              <a:t>Non profit; raise funds for a cause or charity</a:t>
            </a:r>
          </a:p>
          <a:p>
            <a:r>
              <a:rPr lang="en-US" dirty="0" smtClean="0"/>
              <a:t>Set your amount &amp; currency</a:t>
            </a:r>
          </a:p>
          <a:p>
            <a:r>
              <a:rPr lang="en-US" dirty="0" smtClean="0"/>
              <a:t>Short, compelling title</a:t>
            </a:r>
          </a:p>
          <a:p>
            <a:endParaRPr lang="en-US" dirty="0"/>
          </a:p>
        </p:txBody>
      </p:sp>
      <p:sp>
        <p:nvSpPr>
          <p:cNvPr id="3" name="Date Placeholder 2"/>
          <p:cNvSpPr>
            <a:spLocks noGrp="1"/>
          </p:cNvSpPr>
          <p:nvPr>
            <p:ph type="dt" sz="half" idx="10"/>
          </p:nvPr>
        </p:nvSpPr>
        <p:spPr/>
        <p:txBody>
          <a:bodyPr/>
          <a:lstStyle/>
          <a:p>
            <a:fld id="{2940C0E0-7AA7-443E-BD08-AB571A1A322F}" type="datetime1">
              <a:rPr lang="en-US" smtClean="0"/>
              <a:t>10/11/15</a:t>
            </a:fld>
            <a:endParaRPr lang="en-US" dirty="0"/>
          </a:p>
        </p:txBody>
      </p:sp>
      <p:sp>
        <p:nvSpPr>
          <p:cNvPr id="4" name="Footer Placeholder 3"/>
          <p:cNvSpPr>
            <a:spLocks noGrp="1"/>
          </p:cNvSpPr>
          <p:nvPr>
            <p:ph type="ftr" sz="quarter" idx="11"/>
          </p:nvPr>
        </p:nvSpPr>
        <p:spPr/>
        <p:txBody>
          <a:bodyPr/>
          <a:lstStyle/>
          <a:p>
            <a:r>
              <a:rPr lang="en-US" smtClean="0"/>
              <a:t>Crowdfunding EBrewer</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17</a:t>
            </a:fld>
            <a:endParaRPr lang="en-US" dirty="0"/>
          </a:p>
        </p:txBody>
      </p:sp>
    </p:spTree>
    <p:extLst>
      <p:ext uri="{BB962C8B-B14F-4D97-AF65-F5344CB8AC3E}">
        <p14:creationId xmlns:p14="http://schemas.microsoft.com/office/powerpoint/2010/main" val="3936560821"/>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1907" y="191907"/>
            <a:ext cx="8596668" cy="699911"/>
          </a:xfrm>
        </p:spPr>
        <p:txBody>
          <a:bodyPr/>
          <a:lstStyle/>
          <a:p>
            <a:r>
              <a:rPr lang="en-US" dirty="0" err="1" smtClean="0"/>
              <a:t>Indiegogo</a:t>
            </a:r>
            <a:r>
              <a:rPr lang="en-US" dirty="0" smtClean="0"/>
              <a:t>:  Campaign Menu</a:t>
            </a:r>
            <a:endParaRPr lang="en-US" dirty="0"/>
          </a:p>
        </p:txBody>
      </p:sp>
      <p:sp>
        <p:nvSpPr>
          <p:cNvPr id="7" name="Content Placeholder 6"/>
          <p:cNvSpPr>
            <a:spLocks noGrp="1"/>
          </p:cNvSpPr>
          <p:nvPr>
            <p:ph idx="1"/>
          </p:nvPr>
        </p:nvSpPr>
        <p:spPr>
          <a:xfrm>
            <a:off x="5791200" y="1151470"/>
            <a:ext cx="5463821" cy="5621865"/>
          </a:xfrm>
        </p:spPr>
        <p:txBody>
          <a:bodyPr>
            <a:normAutofit/>
          </a:bodyPr>
          <a:lstStyle/>
          <a:p>
            <a:r>
              <a:rPr lang="en-US" dirty="0" smtClean="0"/>
              <a:t>Navigate the menu list on the left side</a:t>
            </a:r>
            <a:endParaRPr lang="en-US" dirty="0"/>
          </a:p>
          <a:p>
            <a:r>
              <a:rPr lang="en-US" dirty="0"/>
              <a:t>Your new campaign will be saved in Draft </a:t>
            </a:r>
            <a:r>
              <a:rPr lang="en-US" dirty="0" smtClean="0"/>
              <a:t>mode (not viewable to public)</a:t>
            </a:r>
            <a:endParaRPr lang="en-US" dirty="0"/>
          </a:p>
          <a:p>
            <a:r>
              <a:rPr lang="en-US" dirty="0" smtClean="0"/>
              <a:t>Left Column Menu:</a:t>
            </a:r>
          </a:p>
          <a:p>
            <a:pPr lvl="1"/>
            <a:r>
              <a:rPr lang="en-US" dirty="0" smtClean="0"/>
              <a:t>1. Basics = campaign </a:t>
            </a:r>
            <a:r>
              <a:rPr lang="en-US" dirty="0"/>
              <a:t>c</a:t>
            </a:r>
            <a:r>
              <a:rPr lang="en-US" dirty="0" smtClean="0"/>
              <a:t>ard</a:t>
            </a:r>
            <a:endParaRPr lang="en-US" dirty="0"/>
          </a:p>
          <a:p>
            <a:pPr lvl="1"/>
            <a:r>
              <a:rPr lang="en-US" dirty="0" smtClean="0"/>
              <a:t>2. Story = written &amp; video pitch</a:t>
            </a:r>
            <a:endParaRPr lang="en-US" dirty="0"/>
          </a:p>
          <a:p>
            <a:pPr lvl="1"/>
            <a:r>
              <a:rPr lang="en-US" dirty="0" smtClean="0"/>
              <a:t>3. Perks = donor gifts</a:t>
            </a:r>
            <a:endParaRPr lang="en-US" dirty="0"/>
          </a:p>
          <a:p>
            <a:pPr lvl="1"/>
            <a:r>
              <a:rPr lang="en-US" dirty="0" smtClean="0"/>
              <a:t>4. Team = makes it more personal</a:t>
            </a:r>
            <a:endParaRPr lang="en-US" dirty="0"/>
          </a:p>
          <a:p>
            <a:pPr lvl="1"/>
            <a:r>
              <a:rPr lang="en-US" dirty="0" smtClean="0"/>
              <a:t>5. Funding = banking info</a:t>
            </a:r>
            <a:endParaRPr lang="en-US" dirty="0"/>
          </a:p>
          <a:p>
            <a:pPr lvl="1"/>
            <a:r>
              <a:rPr lang="en-US" dirty="0" smtClean="0"/>
              <a:t>6. Extras = draft links, analytics, your SM URLs </a:t>
            </a:r>
            <a:endParaRPr lang="en-US" dirty="0"/>
          </a:p>
          <a:p>
            <a:pPr lvl="1"/>
            <a:r>
              <a:rPr lang="en-US" dirty="0" smtClean="0"/>
              <a:t>7. </a:t>
            </a:r>
            <a:r>
              <a:rPr lang="en-US" dirty="0" err="1" smtClean="0"/>
              <a:t>InDemand</a:t>
            </a:r>
            <a:r>
              <a:rPr lang="en-US" dirty="0" smtClean="0"/>
              <a:t> = continue raising funds past end date, if you met your goal</a:t>
            </a:r>
            <a:endParaRPr lang="en-US" dirty="0"/>
          </a:p>
          <a:p>
            <a:endParaRPr lang="en-US" dirty="0"/>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44161" y="1237430"/>
            <a:ext cx="4526139" cy="46666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572405" y="3022596"/>
            <a:ext cx="2882900" cy="26400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Date Placeholder 2"/>
          <p:cNvSpPr>
            <a:spLocks noGrp="1"/>
          </p:cNvSpPr>
          <p:nvPr>
            <p:ph type="dt" sz="half" idx="10"/>
          </p:nvPr>
        </p:nvSpPr>
        <p:spPr/>
        <p:txBody>
          <a:bodyPr/>
          <a:lstStyle/>
          <a:p>
            <a:fld id="{39D93DEB-1039-4F9F-9F06-AA0BDB172CB9}" type="datetime1">
              <a:rPr lang="en-US" smtClean="0"/>
              <a:t>10/11/15</a:t>
            </a:fld>
            <a:endParaRPr lang="en-US" dirty="0"/>
          </a:p>
        </p:txBody>
      </p:sp>
      <p:sp>
        <p:nvSpPr>
          <p:cNvPr id="4" name="Footer Placeholder 3"/>
          <p:cNvSpPr>
            <a:spLocks noGrp="1"/>
          </p:cNvSpPr>
          <p:nvPr>
            <p:ph type="ftr" sz="quarter" idx="11"/>
          </p:nvPr>
        </p:nvSpPr>
        <p:spPr/>
        <p:txBody>
          <a:bodyPr/>
          <a:lstStyle/>
          <a:p>
            <a:r>
              <a:rPr lang="en-US" smtClean="0"/>
              <a:t>Crowdfunding EBrewer</a:t>
            </a:r>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smtClean="0"/>
              <a:pPr/>
              <a:t>18</a:t>
            </a:fld>
            <a:endParaRPr lang="en-US" dirty="0"/>
          </a:p>
        </p:txBody>
      </p:sp>
    </p:spTree>
    <p:extLst>
      <p:ext uri="{BB962C8B-B14F-4D97-AF65-F5344CB8AC3E}">
        <p14:creationId xmlns:p14="http://schemas.microsoft.com/office/powerpoint/2010/main" val="2161658945"/>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1907" y="191907"/>
            <a:ext cx="8596668" cy="699911"/>
          </a:xfrm>
        </p:spPr>
        <p:txBody>
          <a:bodyPr/>
          <a:lstStyle/>
          <a:p>
            <a:r>
              <a:rPr lang="en-US" dirty="0" err="1" smtClean="0"/>
              <a:t>Indiegogo</a:t>
            </a:r>
            <a:r>
              <a:rPr lang="en-US" dirty="0" smtClean="0"/>
              <a:t>:  Complete your Basics</a:t>
            </a:r>
            <a:endParaRPr lang="en-US" dirty="0"/>
          </a:p>
        </p:txBody>
      </p:sp>
      <p:sp>
        <p:nvSpPr>
          <p:cNvPr id="7" name="Content Placeholder 6"/>
          <p:cNvSpPr>
            <a:spLocks noGrp="1"/>
          </p:cNvSpPr>
          <p:nvPr>
            <p:ph idx="1"/>
          </p:nvPr>
        </p:nvSpPr>
        <p:spPr>
          <a:xfrm>
            <a:off x="5915378" y="1896545"/>
            <a:ext cx="5339643" cy="3951108"/>
          </a:xfrm>
        </p:spPr>
        <p:txBody>
          <a:bodyPr>
            <a:normAutofit/>
          </a:bodyPr>
          <a:lstStyle/>
          <a:p>
            <a:r>
              <a:rPr lang="en-US" dirty="0" smtClean="0"/>
              <a:t>Navigate the menu list on the left side</a:t>
            </a:r>
            <a:endParaRPr lang="en-US" dirty="0"/>
          </a:p>
          <a:p>
            <a:r>
              <a:rPr lang="en-US" dirty="0" smtClean="0"/>
              <a:t>Select #1 Basics</a:t>
            </a:r>
          </a:p>
          <a:p>
            <a:r>
              <a:rPr lang="en-US" dirty="0" smtClean="0"/>
              <a:t>Create a compelling tagline</a:t>
            </a:r>
          </a:p>
          <a:p>
            <a:r>
              <a:rPr lang="en-US" dirty="0" smtClean="0"/>
              <a:t>Upload an image</a:t>
            </a:r>
          </a:p>
          <a:p>
            <a:r>
              <a:rPr lang="en-US" dirty="0" smtClean="0"/>
              <a:t>Save &amp; Continue</a:t>
            </a:r>
          </a:p>
          <a:p>
            <a:r>
              <a:rPr lang="en-US" dirty="0" smtClean="0"/>
              <a:t>Everything is in Draft and can be changed later</a:t>
            </a:r>
          </a:p>
          <a:p>
            <a:r>
              <a:rPr lang="en-US" dirty="0" smtClean="0"/>
              <a:t>Select #2 Story</a:t>
            </a:r>
            <a:endParaRPr lang="en-US" dirty="0"/>
          </a:p>
          <a:p>
            <a:endParaRPr lang="en-US" dirty="0"/>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44161" y="1237430"/>
            <a:ext cx="4526139" cy="46666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Date Placeholder 2"/>
          <p:cNvSpPr>
            <a:spLocks noGrp="1"/>
          </p:cNvSpPr>
          <p:nvPr>
            <p:ph type="dt" sz="half" idx="10"/>
          </p:nvPr>
        </p:nvSpPr>
        <p:spPr/>
        <p:txBody>
          <a:bodyPr/>
          <a:lstStyle/>
          <a:p>
            <a:fld id="{4C63543A-3FA6-49EC-9820-858422D5EA7B}" type="datetime1">
              <a:rPr lang="en-US" smtClean="0"/>
              <a:t>10/11/15</a:t>
            </a:fld>
            <a:endParaRPr lang="en-US" dirty="0"/>
          </a:p>
        </p:txBody>
      </p:sp>
      <p:sp>
        <p:nvSpPr>
          <p:cNvPr id="4" name="Footer Placeholder 3"/>
          <p:cNvSpPr>
            <a:spLocks noGrp="1"/>
          </p:cNvSpPr>
          <p:nvPr>
            <p:ph type="ftr" sz="quarter" idx="11"/>
          </p:nvPr>
        </p:nvSpPr>
        <p:spPr/>
        <p:txBody>
          <a:bodyPr/>
          <a:lstStyle/>
          <a:p>
            <a:r>
              <a:rPr lang="en-US" smtClean="0"/>
              <a:t>Crowdfunding EBrewer</a:t>
            </a:r>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smtClean="0"/>
              <a:pPr/>
              <a:t>19</a:t>
            </a:fld>
            <a:endParaRPr lang="en-US" dirty="0"/>
          </a:p>
        </p:txBody>
      </p:sp>
    </p:spTree>
    <p:extLst>
      <p:ext uri="{BB962C8B-B14F-4D97-AF65-F5344CB8AC3E}">
        <p14:creationId xmlns:p14="http://schemas.microsoft.com/office/powerpoint/2010/main" val="3443874734"/>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769584" y="797339"/>
            <a:ext cx="6222245" cy="3880773"/>
          </a:xfrm>
        </p:spPr>
        <p:txBody>
          <a:bodyPr>
            <a:normAutofit/>
          </a:bodyPr>
          <a:lstStyle/>
          <a:p>
            <a:r>
              <a:rPr lang="en-US" sz="3200" dirty="0" smtClean="0"/>
              <a:t>Crowd Funding Options </a:t>
            </a:r>
          </a:p>
          <a:p>
            <a:r>
              <a:rPr lang="en-US" sz="3200" dirty="0" err="1" smtClean="0"/>
              <a:t>Indiegogo</a:t>
            </a:r>
            <a:r>
              <a:rPr lang="en-US" sz="3200" dirty="0" smtClean="0"/>
              <a:t> Terminology</a:t>
            </a:r>
          </a:p>
          <a:p>
            <a:r>
              <a:rPr lang="en-US" sz="3200" dirty="0" smtClean="0"/>
              <a:t>Prep Work for a Campaign </a:t>
            </a:r>
          </a:p>
          <a:p>
            <a:r>
              <a:rPr lang="en-US" sz="3200" dirty="0" smtClean="0"/>
              <a:t>How To Create a Campaign</a:t>
            </a:r>
          </a:p>
          <a:p>
            <a:r>
              <a:rPr lang="en-US" sz="3200" dirty="0" smtClean="0"/>
              <a:t>Take Away Checklists</a:t>
            </a:r>
            <a:endParaRPr lang="en-US" sz="3200" dirty="0"/>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5187142"/>
            <a:ext cx="6933527" cy="1687484"/>
          </a:xfrm>
          <a:prstGeom prst="rect">
            <a:avLst/>
          </a:prstGeom>
        </p:spPr>
      </p:pic>
      <p:sp>
        <p:nvSpPr>
          <p:cNvPr id="2" name="Date Placeholder 1"/>
          <p:cNvSpPr>
            <a:spLocks noGrp="1"/>
          </p:cNvSpPr>
          <p:nvPr>
            <p:ph type="dt" sz="half" idx="10"/>
          </p:nvPr>
        </p:nvSpPr>
        <p:spPr/>
        <p:txBody>
          <a:bodyPr/>
          <a:lstStyle/>
          <a:p>
            <a:fld id="{CC2280EE-887B-453B-93DB-E27476424464}" type="datetime1">
              <a:rPr lang="en-US" smtClean="0"/>
              <a:t>10/11/15</a:t>
            </a:fld>
            <a:endParaRPr lang="en-US" dirty="0"/>
          </a:p>
        </p:txBody>
      </p:sp>
      <p:sp>
        <p:nvSpPr>
          <p:cNvPr id="5" name="Footer Placeholder 4"/>
          <p:cNvSpPr>
            <a:spLocks noGrp="1"/>
          </p:cNvSpPr>
          <p:nvPr>
            <p:ph type="ftr" sz="quarter" idx="11"/>
          </p:nvPr>
        </p:nvSpPr>
        <p:spPr/>
        <p:txBody>
          <a:bodyPr/>
          <a:lstStyle/>
          <a:p>
            <a:r>
              <a:rPr lang="en-US" smtClean="0"/>
              <a:t>Crowdfunding EBrewer</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2</a:t>
            </a:fld>
            <a:endParaRPr lang="en-US" dirty="0"/>
          </a:p>
        </p:txBody>
      </p:sp>
      <p:pic>
        <p:nvPicPr>
          <p:cNvPr id="7" name="Picture 6" descr="tech2empower-final[3].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864370" y="6043521"/>
            <a:ext cx="4193959" cy="792192"/>
          </a:xfrm>
          <a:prstGeom prst="rect">
            <a:avLst/>
          </a:prstGeom>
        </p:spPr>
      </p:pic>
    </p:spTree>
    <p:extLst>
      <p:ext uri="{BB962C8B-B14F-4D97-AF65-F5344CB8AC3E}">
        <p14:creationId xmlns:p14="http://schemas.microsoft.com/office/powerpoint/2010/main" val="983955685"/>
      </p:ext>
    </p:extLst>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1907" y="191907"/>
            <a:ext cx="9471382" cy="699911"/>
          </a:xfrm>
        </p:spPr>
        <p:txBody>
          <a:bodyPr/>
          <a:lstStyle/>
          <a:p>
            <a:pPr lvl="1"/>
            <a:r>
              <a:rPr lang="en-US" dirty="0" err="1" smtClean="0"/>
              <a:t>Indiegogo</a:t>
            </a:r>
            <a:r>
              <a:rPr lang="en-US" sz="3600" dirty="0" smtClean="0">
                <a:solidFill>
                  <a:schemeClr val="accent1"/>
                </a:solidFill>
              </a:rPr>
              <a:t>:  Story </a:t>
            </a:r>
            <a:r>
              <a:rPr lang="en-US" sz="3600" dirty="0">
                <a:solidFill>
                  <a:schemeClr val="accent1"/>
                </a:solidFill>
              </a:rPr>
              <a:t>= W</a:t>
            </a:r>
            <a:r>
              <a:rPr lang="en-US" sz="3600" dirty="0" smtClean="0">
                <a:solidFill>
                  <a:schemeClr val="accent1"/>
                </a:solidFill>
              </a:rPr>
              <a:t>ritten </a:t>
            </a:r>
            <a:r>
              <a:rPr lang="en-US" sz="3600" dirty="0">
                <a:solidFill>
                  <a:schemeClr val="accent1"/>
                </a:solidFill>
              </a:rPr>
              <a:t>P</a:t>
            </a:r>
            <a:r>
              <a:rPr lang="en-US" sz="3600" dirty="0" smtClean="0">
                <a:solidFill>
                  <a:schemeClr val="accent1"/>
                </a:solidFill>
              </a:rPr>
              <a:t>itch</a:t>
            </a:r>
            <a:endParaRPr lang="en-US" sz="3600" dirty="0">
              <a:solidFill>
                <a:schemeClr val="accent1"/>
              </a:solidFill>
            </a:endParaRPr>
          </a:p>
        </p:txBody>
      </p:sp>
      <p:pic>
        <p:nvPicPr>
          <p:cNvPr id="1229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20819002">
            <a:off x="229299" y="1381148"/>
            <a:ext cx="3297183" cy="452294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2291"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rot="20820706">
            <a:off x="6526187" y="929711"/>
            <a:ext cx="2722739" cy="574375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2292"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rot="749398">
            <a:off x="8535130" y="1009019"/>
            <a:ext cx="2694409" cy="595227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2293" name="Picture 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rot="365095">
            <a:off x="3082906" y="1231778"/>
            <a:ext cx="3003011" cy="48461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Date Placeholder 2"/>
          <p:cNvSpPr>
            <a:spLocks noGrp="1"/>
          </p:cNvSpPr>
          <p:nvPr>
            <p:ph type="dt" sz="half" idx="10"/>
          </p:nvPr>
        </p:nvSpPr>
        <p:spPr/>
        <p:txBody>
          <a:bodyPr/>
          <a:lstStyle/>
          <a:p>
            <a:fld id="{B91A8DE9-E3FF-4447-822F-7F81D5CB2D01}" type="datetime1">
              <a:rPr lang="en-US" smtClean="0"/>
              <a:t>10/11/15</a:t>
            </a:fld>
            <a:endParaRPr lang="en-US" dirty="0"/>
          </a:p>
        </p:txBody>
      </p:sp>
      <p:sp>
        <p:nvSpPr>
          <p:cNvPr id="4" name="Footer Placeholder 3"/>
          <p:cNvSpPr>
            <a:spLocks noGrp="1"/>
          </p:cNvSpPr>
          <p:nvPr>
            <p:ph type="ftr" sz="quarter" idx="11"/>
          </p:nvPr>
        </p:nvSpPr>
        <p:spPr/>
        <p:txBody>
          <a:bodyPr/>
          <a:lstStyle/>
          <a:p>
            <a:r>
              <a:rPr lang="en-US" smtClean="0"/>
              <a:t>Crowdfunding EBrewer</a:t>
            </a:r>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smtClean="0"/>
              <a:pPr/>
              <a:t>20</a:t>
            </a:fld>
            <a:endParaRPr lang="en-US" dirty="0"/>
          </a:p>
        </p:txBody>
      </p:sp>
    </p:spTree>
    <p:extLst>
      <p:ext uri="{BB962C8B-B14F-4D97-AF65-F5344CB8AC3E}">
        <p14:creationId xmlns:p14="http://schemas.microsoft.com/office/powerpoint/2010/main" val="1931171801"/>
      </p:ext>
    </p:extLst>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1907" y="191907"/>
            <a:ext cx="9471382" cy="699911"/>
          </a:xfrm>
        </p:spPr>
        <p:txBody>
          <a:bodyPr>
            <a:normAutofit/>
          </a:bodyPr>
          <a:lstStyle/>
          <a:p>
            <a:pPr lvl="1"/>
            <a:r>
              <a:rPr lang="en-US" sz="3600" dirty="0" err="1" smtClean="0">
                <a:solidFill>
                  <a:schemeClr val="accent1"/>
                </a:solidFill>
              </a:rPr>
              <a:t>Indiegogo</a:t>
            </a:r>
            <a:r>
              <a:rPr lang="en-US" sz="3600" dirty="0" smtClean="0">
                <a:solidFill>
                  <a:schemeClr val="accent1"/>
                </a:solidFill>
              </a:rPr>
              <a:t>:  Story </a:t>
            </a:r>
            <a:r>
              <a:rPr lang="en-US" sz="3600" dirty="0">
                <a:solidFill>
                  <a:schemeClr val="accent1"/>
                </a:solidFill>
              </a:rPr>
              <a:t>= </a:t>
            </a:r>
            <a:r>
              <a:rPr lang="en-US" sz="3600" dirty="0" smtClean="0">
                <a:solidFill>
                  <a:schemeClr val="accent1"/>
                </a:solidFill>
              </a:rPr>
              <a:t>Written </a:t>
            </a:r>
            <a:r>
              <a:rPr lang="en-US" sz="3600" dirty="0">
                <a:solidFill>
                  <a:schemeClr val="accent1"/>
                </a:solidFill>
              </a:rPr>
              <a:t>P</a:t>
            </a:r>
            <a:r>
              <a:rPr lang="en-US" sz="3600" dirty="0" smtClean="0">
                <a:solidFill>
                  <a:schemeClr val="accent1"/>
                </a:solidFill>
              </a:rPr>
              <a:t>itch</a:t>
            </a:r>
            <a:endParaRPr lang="en-US" sz="3600" dirty="0">
              <a:solidFill>
                <a:schemeClr val="accent1"/>
              </a:solidFill>
            </a:endParaRPr>
          </a:p>
        </p:txBody>
      </p:sp>
      <p:pic>
        <p:nvPicPr>
          <p:cNvPr id="409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96000" y="1328266"/>
            <a:ext cx="5391856" cy="449498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0" name="Content Placeholder 6"/>
          <p:cNvSpPr>
            <a:spLocks noGrp="1"/>
          </p:cNvSpPr>
          <p:nvPr>
            <p:ph idx="1"/>
          </p:nvPr>
        </p:nvSpPr>
        <p:spPr>
          <a:xfrm>
            <a:off x="225778" y="936978"/>
            <a:ext cx="5621866" cy="5531555"/>
          </a:xfrm>
        </p:spPr>
        <p:txBody>
          <a:bodyPr>
            <a:normAutofit fontScale="77500" lnSpcReduction="20000"/>
          </a:bodyPr>
          <a:lstStyle/>
          <a:p>
            <a:r>
              <a:rPr lang="en-US" dirty="0" smtClean="0"/>
              <a:t>Navigate the menu list on the left side</a:t>
            </a:r>
            <a:endParaRPr lang="en-US" dirty="0"/>
          </a:p>
          <a:p>
            <a:r>
              <a:rPr lang="en-US" dirty="0" smtClean="0"/>
              <a:t>Select #2 Story</a:t>
            </a:r>
          </a:p>
          <a:p>
            <a:r>
              <a:rPr lang="en-US" dirty="0" smtClean="0"/>
              <a:t>Scroll down to Your Campaign Pitch</a:t>
            </a:r>
          </a:p>
          <a:p>
            <a:pPr lvl="1"/>
            <a:r>
              <a:rPr lang="en-US" dirty="0"/>
              <a:t>Put the most important information </a:t>
            </a:r>
            <a:r>
              <a:rPr lang="en-US" dirty="0" smtClean="0"/>
              <a:t>first</a:t>
            </a:r>
            <a:endParaRPr lang="en-US" dirty="0"/>
          </a:p>
          <a:p>
            <a:pPr lvl="1"/>
            <a:r>
              <a:rPr lang="en-US" dirty="0"/>
              <a:t>Tell a compelling story, and keep it </a:t>
            </a:r>
            <a:r>
              <a:rPr lang="en-US" dirty="0" smtClean="0"/>
              <a:t>short</a:t>
            </a:r>
            <a:endParaRPr lang="en-US" dirty="0"/>
          </a:p>
          <a:p>
            <a:pPr lvl="1"/>
            <a:r>
              <a:rPr lang="en-US" dirty="0"/>
              <a:t>Explain exactly why you are raising </a:t>
            </a:r>
            <a:r>
              <a:rPr lang="en-US" dirty="0" smtClean="0"/>
              <a:t>money</a:t>
            </a:r>
            <a:endParaRPr lang="en-US" dirty="0"/>
          </a:p>
          <a:p>
            <a:pPr lvl="1"/>
            <a:r>
              <a:rPr lang="en-US" dirty="0"/>
              <a:t>Share details about yourself, your team, and important events or people that shaped your </a:t>
            </a:r>
            <a:r>
              <a:rPr lang="en-US" dirty="0" smtClean="0"/>
              <a:t>project</a:t>
            </a:r>
            <a:endParaRPr lang="en-US" dirty="0"/>
          </a:p>
          <a:p>
            <a:pPr lvl="1"/>
            <a:r>
              <a:rPr lang="en-US" dirty="0"/>
              <a:t>Build trust with a specific budget </a:t>
            </a:r>
            <a:r>
              <a:rPr lang="en-US" dirty="0" smtClean="0"/>
              <a:t>breakdown</a:t>
            </a:r>
            <a:endParaRPr lang="en-US" dirty="0"/>
          </a:p>
          <a:p>
            <a:pPr lvl="1"/>
            <a:r>
              <a:rPr lang="en-US" dirty="0"/>
              <a:t>Spelling and grammar are important, so be sure to </a:t>
            </a:r>
            <a:r>
              <a:rPr lang="en-US" dirty="0" smtClean="0"/>
              <a:t>proofread</a:t>
            </a:r>
            <a:endParaRPr lang="en-US" dirty="0"/>
          </a:p>
          <a:p>
            <a:pPr lvl="1"/>
            <a:r>
              <a:rPr lang="en-US" dirty="0"/>
              <a:t>Break long text into sections with </a:t>
            </a:r>
            <a:r>
              <a:rPr lang="en-US" dirty="0" smtClean="0"/>
              <a:t>headings</a:t>
            </a:r>
            <a:endParaRPr lang="en-US" dirty="0"/>
          </a:p>
          <a:p>
            <a:pPr lvl="1"/>
            <a:r>
              <a:rPr lang="en-US" dirty="0"/>
              <a:t>Include pictures of your perks in the pitch text. They add personality and help break up lots of copy.  </a:t>
            </a:r>
            <a:r>
              <a:rPr lang="en-US" b="1" dirty="0"/>
              <a:t> </a:t>
            </a:r>
          </a:p>
          <a:p>
            <a:pPr lvl="1"/>
            <a:r>
              <a:rPr lang="en-US" dirty="0"/>
              <a:t>Add links to Facebook, Twitter, and other social media channels related to your </a:t>
            </a:r>
            <a:r>
              <a:rPr lang="en-US" dirty="0" smtClean="0"/>
              <a:t>campaign</a:t>
            </a:r>
            <a:endParaRPr lang="en-US" dirty="0"/>
          </a:p>
          <a:p>
            <a:pPr lvl="1"/>
            <a:r>
              <a:rPr lang="en-US" dirty="0"/>
              <a:t>Add links to your business/other websites — outside links help legitimize your </a:t>
            </a:r>
            <a:r>
              <a:rPr lang="en-US" dirty="0" smtClean="0"/>
              <a:t>campaign</a:t>
            </a:r>
            <a:endParaRPr lang="en-US" dirty="0"/>
          </a:p>
          <a:p>
            <a:pPr lvl="2"/>
            <a:r>
              <a:rPr lang="en-US" dirty="0"/>
              <a:t>Links to articles or blogs written by your org or others</a:t>
            </a:r>
          </a:p>
          <a:p>
            <a:pPr lvl="2"/>
            <a:r>
              <a:rPr lang="en-US" dirty="0"/>
              <a:t>Links to awards or grants received helps legitimize your org</a:t>
            </a:r>
          </a:p>
          <a:p>
            <a:r>
              <a:rPr lang="en-US" dirty="0" smtClean="0"/>
              <a:t>Come back later to add infographics and photos</a:t>
            </a:r>
          </a:p>
          <a:p>
            <a:r>
              <a:rPr lang="en-US" dirty="0" smtClean="0"/>
              <a:t>Select SAVE!</a:t>
            </a:r>
            <a:endParaRPr lang="en-US" dirty="0"/>
          </a:p>
          <a:p>
            <a:endParaRPr lang="en-US" dirty="0"/>
          </a:p>
        </p:txBody>
      </p:sp>
      <p:sp>
        <p:nvSpPr>
          <p:cNvPr id="3" name="Date Placeholder 2"/>
          <p:cNvSpPr>
            <a:spLocks noGrp="1"/>
          </p:cNvSpPr>
          <p:nvPr>
            <p:ph type="dt" sz="half" idx="10"/>
          </p:nvPr>
        </p:nvSpPr>
        <p:spPr/>
        <p:txBody>
          <a:bodyPr/>
          <a:lstStyle/>
          <a:p>
            <a:fld id="{1AD0A442-DE97-4F76-A0A4-06BCAC3C45AE}" type="datetime1">
              <a:rPr lang="en-US" smtClean="0"/>
              <a:t>10/11/15</a:t>
            </a:fld>
            <a:endParaRPr lang="en-US" dirty="0"/>
          </a:p>
        </p:txBody>
      </p:sp>
      <p:sp>
        <p:nvSpPr>
          <p:cNvPr id="4" name="Footer Placeholder 3"/>
          <p:cNvSpPr>
            <a:spLocks noGrp="1"/>
          </p:cNvSpPr>
          <p:nvPr>
            <p:ph type="ftr" sz="quarter" idx="11"/>
          </p:nvPr>
        </p:nvSpPr>
        <p:spPr/>
        <p:txBody>
          <a:bodyPr/>
          <a:lstStyle/>
          <a:p>
            <a:r>
              <a:rPr lang="en-US" smtClean="0"/>
              <a:t>Crowdfunding EBrewer</a:t>
            </a:r>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smtClean="0"/>
              <a:pPr/>
              <a:t>21</a:t>
            </a:fld>
            <a:endParaRPr lang="en-US" dirty="0"/>
          </a:p>
        </p:txBody>
      </p:sp>
    </p:spTree>
    <p:extLst>
      <p:ext uri="{BB962C8B-B14F-4D97-AF65-F5344CB8AC3E}">
        <p14:creationId xmlns:p14="http://schemas.microsoft.com/office/powerpoint/2010/main" val="1196276673"/>
      </p:ext>
    </p:extLst>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7" name="Picture 3">
            <a:hlinkClick r:id="rId3"/>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593109" y="186267"/>
            <a:ext cx="4367998" cy="349585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itle 1"/>
          <p:cNvSpPr>
            <a:spLocks noGrp="1"/>
          </p:cNvSpPr>
          <p:nvPr>
            <p:ph type="title"/>
          </p:nvPr>
        </p:nvSpPr>
        <p:spPr>
          <a:xfrm>
            <a:off x="191907" y="191907"/>
            <a:ext cx="8596668" cy="699911"/>
          </a:xfrm>
        </p:spPr>
        <p:txBody>
          <a:bodyPr>
            <a:normAutofit/>
          </a:bodyPr>
          <a:lstStyle/>
          <a:p>
            <a:r>
              <a:rPr lang="en-US" dirty="0" err="1" smtClean="0"/>
              <a:t>Indiegogo</a:t>
            </a:r>
            <a:r>
              <a:rPr lang="en-US" dirty="0" smtClean="0"/>
              <a:t>:  Story = Video Pitch</a:t>
            </a:r>
            <a:endParaRPr lang="en-US" dirty="0"/>
          </a:p>
        </p:txBody>
      </p:sp>
      <p:sp>
        <p:nvSpPr>
          <p:cNvPr id="3" name="Content Placeholder 2"/>
          <p:cNvSpPr>
            <a:spLocks noGrp="1"/>
          </p:cNvSpPr>
          <p:nvPr>
            <p:ph idx="1"/>
          </p:nvPr>
        </p:nvSpPr>
        <p:spPr>
          <a:xfrm>
            <a:off x="598311" y="1004711"/>
            <a:ext cx="6107288" cy="5565421"/>
          </a:xfrm>
        </p:spPr>
        <p:txBody>
          <a:bodyPr>
            <a:normAutofit/>
          </a:bodyPr>
          <a:lstStyle/>
          <a:p>
            <a:r>
              <a:rPr lang="en-US" dirty="0" smtClean="0"/>
              <a:t>Make </a:t>
            </a:r>
            <a:r>
              <a:rPr lang="en-US" dirty="0"/>
              <a:t>a short video (1-3 minutes) that expresses your goals and </a:t>
            </a:r>
            <a:r>
              <a:rPr lang="en-US" dirty="0" smtClean="0"/>
              <a:t>intentions</a:t>
            </a:r>
            <a:endParaRPr lang="en-US" dirty="0"/>
          </a:p>
          <a:p>
            <a:r>
              <a:rPr lang="en-US" dirty="0"/>
              <a:t>The first ten seconds of your video </a:t>
            </a:r>
            <a:r>
              <a:rPr lang="en-US" dirty="0" smtClean="0"/>
              <a:t>count, first </a:t>
            </a:r>
            <a:r>
              <a:rPr lang="en-US" dirty="0"/>
              <a:t>impressions are </a:t>
            </a:r>
            <a:r>
              <a:rPr lang="en-US" dirty="0" smtClean="0"/>
              <a:t>everything</a:t>
            </a:r>
            <a:endParaRPr lang="en-US" dirty="0"/>
          </a:p>
          <a:p>
            <a:r>
              <a:rPr lang="en-US" dirty="0"/>
              <a:t>If constructed wisely, this segment of your video can be leveraged </a:t>
            </a:r>
            <a:r>
              <a:rPr lang="en-US" dirty="0" smtClean="0"/>
              <a:t>as </a:t>
            </a:r>
            <a:r>
              <a:rPr lang="en-US" dirty="0"/>
              <a:t>a long-term piece of marketing collateral </a:t>
            </a:r>
            <a:endParaRPr lang="en-US" dirty="0" smtClean="0"/>
          </a:p>
          <a:p>
            <a:r>
              <a:rPr lang="en-US" dirty="0" smtClean="0"/>
              <a:t>Have a staff member and/or client in the video to </a:t>
            </a:r>
            <a:r>
              <a:rPr lang="en-US" dirty="0"/>
              <a:t>make it more </a:t>
            </a:r>
            <a:r>
              <a:rPr lang="en-US" dirty="0" smtClean="0"/>
              <a:t>personal</a:t>
            </a:r>
            <a:endParaRPr lang="en-US" dirty="0"/>
          </a:p>
          <a:p>
            <a:r>
              <a:rPr lang="en-US" dirty="0"/>
              <a:t>Give contributors a sneak peak of your </a:t>
            </a:r>
            <a:r>
              <a:rPr lang="en-US" dirty="0" smtClean="0"/>
              <a:t>project</a:t>
            </a:r>
            <a:endParaRPr lang="en-US" dirty="0"/>
          </a:p>
          <a:p>
            <a:r>
              <a:rPr lang="en-US" dirty="0"/>
              <a:t>Use music to set a tone for the video and the </a:t>
            </a:r>
            <a:r>
              <a:rPr lang="en-US" dirty="0" smtClean="0"/>
              <a:t>campaign</a:t>
            </a:r>
            <a:endParaRPr lang="en-US" dirty="0"/>
          </a:p>
          <a:p>
            <a:r>
              <a:rPr lang="en-US" dirty="0"/>
              <a:t>Make sure the video is clear and concise; visuals </a:t>
            </a:r>
            <a:r>
              <a:rPr lang="en-US" dirty="0" smtClean="0"/>
              <a:t>help</a:t>
            </a:r>
            <a:endParaRPr lang="en-US" dirty="0"/>
          </a:p>
          <a:p>
            <a:r>
              <a:rPr lang="en-US" dirty="0"/>
              <a:t>Invite your audience to join you on your journey; you are not just asking for </a:t>
            </a:r>
            <a:r>
              <a:rPr lang="en-US" dirty="0" smtClean="0"/>
              <a:t>money</a:t>
            </a:r>
            <a:endParaRPr lang="en-US" dirty="0"/>
          </a:p>
          <a:p>
            <a:r>
              <a:rPr lang="en-US" dirty="0"/>
              <a:t>End with a clear call to </a:t>
            </a:r>
            <a:r>
              <a:rPr lang="en-US" dirty="0" smtClean="0"/>
              <a:t>action</a:t>
            </a:r>
            <a:endParaRPr lang="en-US" dirty="0"/>
          </a:p>
          <a:p>
            <a:pPr lvl="1"/>
            <a:endParaRPr lang="en-US" dirty="0"/>
          </a:p>
        </p:txBody>
      </p:sp>
      <p:pic>
        <p:nvPicPr>
          <p:cNvPr id="11268" name="Picture 4">
            <a:hlinkClick r:id="rId5"/>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780310" y="3185408"/>
            <a:ext cx="4167187" cy="3044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Date Placeholder 3"/>
          <p:cNvSpPr>
            <a:spLocks noGrp="1"/>
          </p:cNvSpPr>
          <p:nvPr>
            <p:ph type="dt" sz="half" idx="10"/>
          </p:nvPr>
        </p:nvSpPr>
        <p:spPr/>
        <p:txBody>
          <a:bodyPr/>
          <a:lstStyle/>
          <a:p>
            <a:fld id="{BBC5C581-5FE9-45DF-90A8-D2CFA31DBC6F}" type="datetime1">
              <a:rPr lang="en-US" smtClean="0"/>
              <a:t>10/11/15</a:t>
            </a:fld>
            <a:endParaRPr lang="en-US" dirty="0"/>
          </a:p>
        </p:txBody>
      </p:sp>
      <p:sp>
        <p:nvSpPr>
          <p:cNvPr id="5" name="Footer Placeholder 4"/>
          <p:cNvSpPr>
            <a:spLocks noGrp="1"/>
          </p:cNvSpPr>
          <p:nvPr>
            <p:ph type="ftr" sz="quarter" idx="11"/>
          </p:nvPr>
        </p:nvSpPr>
        <p:spPr/>
        <p:txBody>
          <a:bodyPr/>
          <a:lstStyle/>
          <a:p>
            <a:r>
              <a:rPr lang="en-US" smtClean="0"/>
              <a:t>Crowdfunding EBrewer</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22</a:t>
            </a:fld>
            <a:endParaRPr lang="en-US" dirty="0"/>
          </a:p>
        </p:txBody>
      </p:sp>
    </p:spTree>
    <p:extLst>
      <p:ext uri="{BB962C8B-B14F-4D97-AF65-F5344CB8AC3E}">
        <p14:creationId xmlns:p14="http://schemas.microsoft.com/office/powerpoint/2010/main" val="2320659573"/>
      </p:ext>
    </p:extLst>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1907" y="191907"/>
            <a:ext cx="9471382" cy="699911"/>
          </a:xfrm>
        </p:spPr>
        <p:txBody>
          <a:bodyPr/>
          <a:lstStyle/>
          <a:p>
            <a:pPr lvl="1"/>
            <a:r>
              <a:rPr lang="en-US" sz="3600" dirty="0" err="1" smtClean="0">
                <a:solidFill>
                  <a:schemeClr val="accent1"/>
                </a:solidFill>
              </a:rPr>
              <a:t>Indiegogo</a:t>
            </a:r>
            <a:r>
              <a:rPr lang="en-US" sz="3600" dirty="0" smtClean="0">
                <a:solidFill>
                  <a:schemeClr val="accent1"/>
                </a:solidFill>
              </a:rPr>
              <a:t>:  Story </a:t>
            </a:r>
            <a:r>
              <a:rPr lang="en-US" sz="3600" dirty="0">
                <a:solidFill>
                  <a:schemeClr val="accent1"/>
                </a:solidFill>
              </a:rPr>
              <a:t>= </a:t>
            </a:r>
            <a:r>
              <a:rPr lang="en-US" sz="3600" dirty="0" smtClean="0">
                <a:solidFill>
                  <a:schemeClr val="accent1"/>
                </a:solidFill>
              </a:rPr>
              <a:t>Video </a:t>
            </a:r>
            <a:r>
              <a:rPr lang="en-US" sz="3600" dirty="0">
                <a:solidFill>
                  <a:schemeClr val="accent1"/>
                </a:solidFill>
              </a:rPr>
              <a:t>P</a:t>
            </a:r>
            <a:r>
              <a:rPr lang="en-US" sz="3600" dirty="0" smtClean="0">
                <a:solidFill>
                  <a:schemeClr val="accent1"/>
                </a:solidFill>
              </a:rPr>
              <a:t>itch</a:t>
            </a:r>
            <a:endParaRPr lang="en-US" sz="3600" dirty="0">
              <a:solidFill>
                <a:schemeClr val="accent1"/>
              </a:solidFill>
            </a:endParaRPr>
          </a:p>
        </p:txBody>
      </p:sp>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75910" y="1492073"/>
            <a:ext cx="5201051" cy="37008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Content Placeholder 6"/>
          <p:cNvSpPr>
            <a:spLocks noGrp="1"/>
          </p:cNvSpPr>
          <p:nvPr>
            <p:ph idx="1"/>
          </p:nvPr>
        </p:nvSpPr>
        <p:spPr>
          <a:xfrm>
            <a:off x="6096000" y="1456329"/>
            <a:ext cx="4741333" cy="4291595"/>
          </a:xfrm>
        </p:spPr>
        <p:txBody>
          <a:bodyPr>
            <a:normAutofit/>
          </a:bodyPr>
          <a:lstStyle/>
          <a:p>
            <a:r>
              <a:rPr lang="en-US" dirty="0" smtClean="0"/>
              <a:t>Using </a:t>
            </a:r>
            <a:r>
              <a:rPr lang="en-US" dirty="0"/>
              <a:t>the smart phones in the room let’s </a:t>
            </a:r>
            <a:r>
              <a:rPr lang="en-US" dirty="0" smtClean="0"/>
              <a:t> </a:t>
            </a:r>
            <a:r>
              <a:rPr lang="en-US" dirty="0"/>
              <a:t>make a one minute </a:t>
            </a:r>
            <a:r>
              <a:rPr lang="en-US" dirty="0" smtClean="0"/>
              <a:t>video</a:t>
            </a:r>
            <a:endParaRPr lang="en-US" dirty="0"/>
          </a:p>
          <a:p>
            <a:r>
              <a:rPr lang="en-US" dirty="0"/>
              <a:t>Use the written pitch as your </a:t>
            </a:r>
            <a:r>
              <a:rPr lang="en-US" dirty="0" smtClean="0"/>
              <a:t>script</a:t>
            </a:r>
            <a:endParaRPr lang="en-US" dirty="0"/>
          </a:p>
          <a:p>
            <a:r>
              <a:rPr lang="en-US" dirty="0"/>
              <a:t>Upload the video from the phone to </a:t>
            </a:r>
            <a:r>
              <a:rPr lang="en-US" dirty="0" smtClean="0"/>
              <a:t>YouTube (use Org acct, not personal acct)</a:t>
            </a:r>
            <a:endParaRPr lang="en-US" dirty="0"/>
          </a:p>
          <a:p>
            <a:r>
              <a:rPr lang="en-US" dirty="0" smtClean="0"/>
              <a:t>Go back to </a:t>
            </a:r>
            <a:r>
              <a:rPr lang="en-US" dirty="0" err="1" smtClean="0"/>
              <a:t>Indiegogo</a:t>
            </a:r>
            <a:r>
              <a:rPr lang="en-US" dirty="0" smtClean="0"/>
              <a:t> site and navigate </a:t>
            </a:r>
            <a:r>
              <a:rPr lang="en-US" dirty="0"/>
              <a:t>the menu list on the left side</a:t>
            </a:r>
          </a:p>
          <a:p>
            <a:r>
              <a:rPr lang="en-US" dirty="0"/>
              <a:t>Select #2 </a:t>
            </a:r>
            <a:r>
              <a:rPr lang="en-US" dirty="0" smtClean="0"/>
              <a:t>Story</a:t>
            </a:r>
          </a:p>
          <a:p>
            <a:r>
              <a:rPr lang="en-US" dirty="0" smtClean="0"/>
              <a:t>Select video and add the YouTube URL</a:t>
            </a:r>
            <a:endParaRPr lang="en-US" dirty="0"/>
          </a:p>
          <a:p>
            <a:r>
              <a:rPr lang="en-US" dirty="0" smtClean="0"/>
              <a:t>Select SAVE!</a:t>
            </a:r>
            <a:endParaRPr lang="en-US" dirty="0"/>
          </a:p>
          <a:p>
            <a:endParaRPr lang="en-US" dirty="0"/>
          </a:p>
        </p:txBody>
      </p:sp>
      <p:sp>
        <p:nvSpPr>
          <p:cNvPr id="3" name="Date Placeholder 2"/>
          <p:cNvSpPr>
            <a:spLocks noGrp="1"/>
          </p:cNvSpPr>
          <p:nvPr>
            <p:ph type="dt" sz="half" idx="10"/>
          </p:nvPr>
        </p:nvSpPr>
        <p:spPr/>
        <p:txBody>
          <a:bodyPr/>
          <a:lstStyle/>
          <a:p>
            <a:fld id="{336B92F2-D7C5-4E31-A5D7-FB4E036B278D}" type="datetime1">
              <a:rPr lang="en-US" smtClean="0"/>
              <a:t>10/11/15</a:t>
            </a:fld>
            <a:endParaRPr lang="en-US" dirty="0"/>
          </a:p>
        </p:txBody>
      </p:sp>
      <p:sp>
        <p:nvSpPr>
          <p:cNvPr id="4" name="Footer Placeholder 3"/>
          <p:cNvSpPr>
            <a:spLocks noGrp="1"/>
          </p:cNvSpPr>
          <p:nvPr>
            <p:ph type="ftr" sz="quarter" idx="11"/>
          </p:nvPr>
        </p:nvSpPr>
        <p:spPr/>
        <p:txBody>
          <a:bodyPr/>
          <a:lstStyle/>
          <a:p>
            <a:r>
              <a:rPr lang="en-US" smtClean="0"/>
              <a:t>Crowdfunding EBrewer</a:t>
            </a:r>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smtClean="0"/>
              <a:pPr/>
              <a:t>23</a:t>
            </a:fld>
            <a:endParaRPr lang="en-US" dirty="0"/>
          </a:p>
        </p:txBody>
      </p:sp>
    </p:spTree>
    <p:extLst>
      <p:ext uri="{BB962C8B-B14F-4D97-AF65-F5344CB8AC3E}">
        <p14:creationId xmlns:p14="http://schemas.microsoft.com/office/powerpoint/2010/main" val="1473956435"/>
      </p:ext>
    </p:extLst>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1907" y="191907"/>
            <a:ext cx="8596668" cy="699911"/>
          </a:xfrm>
        </p:spPr>
        <p:txBody>
          <a:bodyPr/>
          <a:lstStyle/>
          <a:p>
            <a:r>
              <a:rPr lang="en-US" dirty="0" err="1" smtClean="0"/>
              <a:t>Indiegogo</a:t>
            </a:r>
            <a:r>
              <a:rPr lang="en-US" dirty="0" smtClean="0"/>
              <a:t>:  Perks</a:t>
            </a:r>
            <a:endParaRPr lang="en-US" dirty="0"/>
          </a:p>
        </p:txBody>
      </p:sp>
      <p:sp>
        <p:nvSpPr>
          <p:cNvPr id="4" name="Content Placeholder 3"/>
          <p:cNvSpPr>
            <a:spLocks noGrp="1"/>
          </p:cNvSpPr>
          <p:nvPr>
            <p:ph idx="1"/>
          </p:nvPr>
        </p:nvSpPr>
        <p:spPr>
          <a:xfrm>
            <a:off x="225777" y="1095022"/>
            <a:ext cx="9358490" cy="5429956"/>
          </a:xfrm>
        </p:spPr>
        <p:txBody>
          <a:bodyPr>
            <a:normAutofit/>
          </a:bodyPr>
          <a:lstStyle/>
          <a:p>
            <a:r>
              <a:rPr lang="en-US" dirty="0" smtClean="0"/>
              <a:t>Make </a:t>
            </a:r>
            <a:r>
              <a:rPr lang="en-US" dirty="0"/>
              <a:t>perk names and descriptions clear.</a:t>
            </a:r>
          </a:p>
          <a:p>
            <a:r>
              <a:rPr lang="en-US" dirty="0"/>
              <a:t>Ensure you can fulfill perks and still complete your project.</a:t>
            </a:r>
          </a:p>
          <a:p>
            <a:r>
              <a:rPr lang="en-US" dirty="0"/>
              <a:t>Call out the urgency of perk availability related to the length of your campaign. Use words like “limited edition,” “exclusive,” and “early-bird.”</a:t>
            </a:r>
          </a:p>
          <a:p>
            <a:r>
              <a:rPr lang="en-US" dirty="0"/>
              <a:t>Create perks that will connect the contributor to the project emotionally as well as physically. Check out the </a:t>
            </a:r>
            <a:r>
              <a:rPr lang="en-US" dirty="0" err="1"/>
              <a:t>TrackR</a:t>
            </a:r>
            <a:r>
              <a:rPr lang="en-US" dirty="0"/>
              <a:t> bravo campaign that made it easy to grasp what their perks are for: </a:t>
            </a:r>
            <a:r>
              <a:rPr lang="en-US" dirty="0">
                <a:hlinkClick r:id="rId3"/>
              </a:rPr>
              <a:t>Your search is over.</a:t>
            </a:r>
            <a:endParaRPr lang="en-US" dirty="0"/>
          </a:p>
          <a:p>
            <a:r>
              <a:rPr lang="en-US" dirty="0"/>
              <a:t>Consider your perk pricing strategy — offer a $25 perk and a $100 perk to incentivize funders with varying disposable incomes.</a:t>
            </a:r>
          </a:p>
          <a:p>
            <a:r>
              <a:rPr lang="en-US" dirty="0"/>
              <a:t>Be reasonable with your perk prices. Offering a magnet and mug for $500 or a t-shirt for $1,000 </a:t>
            </a:r>
            <a:r>
              <a:rPr lang="en-US" dirty="0" smtClean="0"/>
              <a:t>won’t </a:t>
            </a:r>
            <a:r>
              <a:rPr lang="en-US" dirty="0"/>
              <a:t>encourage contributions.</a:t>
            </a:r>
          </a:p>
          <a:p>
            <a:r>
              <a:rPr lang="en-US" dirty="0"/>
              <a:t>If you are running a Flexible Funding campaign, keep in mind perk fulfilment in the event you don't hit your goal.</a:t>
            </a:r>
          </a:p>
          <a:p>
            <a:r>
              <a:rPr lang="en-US" dirty="0"/>
              <a:t>Make sure to tell contributors to add the cost of shipping; or include it in the perks' value if it is a physical good.</a:t>
            </a:r>
          </a:p>
        </p:txBody>
      </p:sp>
      <p:sp>
        <p:nvSpPr>
          <p:cNvPr id="3" name="Date Placeholder 2"/>
          <p:cNvSpPr>
            <a:spLocks noGrp="1"/>
          </p:cNvSpPr>
          <p:nvPr>
            <p:ph type="dt" sz="half" idx="10"/>
          </p:nvPr>
        </p:nvSpPr>
        <p:spPr/>
        <p:txBody>
          <a:bodyPr/>
          <a:lstStyle/>
          <a:p>
            <a:fld id="{D0C5D428-F350-4A41-B534-8F148A26E52E}" type="datetime1">
              <a:rPr lang="en-US" smtClean="0"/>
              <a:t>10/11/15</a:t>
            </a:fld>
            <a:endParaRPr lang="en-US" dirty="0"/>
          </a:p>
        </p:txBody>
      </p:sp>
      <p:sp>
        <p:nvSpPr>
          <p:cNvPr id="5" name="Footer Placeholder 4"/>
          <p:cNvSpPr>
            <a:spLocks noGrp="1"/>
          </p:cNvSpPr>
          <p:nvPr>
            <p:ph type="ftr" sz="quarter" idx="11"/>
          </p:nvPr>
        </p:nvSpPr>
        <p:spPr/>
        <p:txBody>
          <a:bodyPr/>
          <a:lstStyle/>
          <a:p>
            <a:r>
              <a:rPr lang="en-US" smtClean="0"/>
              <a:t>Crowdfunding EBrewer</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24</a:t>
            </a:fld>
            <a:endParaRPr lang="en-US" dirty="0"/>
          </a:p>
        </p:txBody>
      </p:sp>
    </p:spTree>
    <p:extLst>
      <p:ext uri="{BB962C8B-B14F-4D97-AF65-F5344CB8AC3E}">
        <p14:creationId xmlns:p14="http://schemas.microsoft.com/office/powerpoint/2010/main" val="2168520062"/>
      </p:ext>
    </p:extLst>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1907" y="191907"/>
            <a:ext cx="9471382" cy="699911"/>
          </a:xfrm>
        </p:spPr>
        <p:txBody>
          <a:bodyPr/>
          <a:lstStyle/>
          <a:p>
            <a:pPr lvl="1"/>
            <a:r>
              <a:rPr lang="en-US" sz="3600" dirty="0" err="1" smtClean="0">
                <a:solidFill>
                  <a:schemeClr val="accent1"/>
                </a:solidFill>
              </a:rPr>
              <a:t>Indiegogo</a:t>
            </a:r>
            <a:r>
              <a:rPr lang="en-US" sz="3600" dirty="0" smtClean="0">
                <a:solidFill>
                  <a:schemeClr val="accent1"/>
                </a:solidFill>
              </a:rPr>
              <a:t>: </a:t>
            </a:r>
            <a:r>
              <a:rPr lang="en-US" sz="3600" dirty="0">
                <a:solidFill>
                  <a:schemeClr val="accent1"/>
                </a:solidFill>
              </a:rPr>
              <a:t> </a:t>
            </a:r>
            <a:r>
              <a:rPr lang="en-US" sz="3600" dirty="0" smtClean="0">
                <a:solidFill>
                  <a:schemeClr val="accent1"/>
                </a:solidFill>
              </a:rPr>
              <a:t>Perks</a:t>
            </a:r>
            <a:endParaRPr lang="en-US" sz="3600" dirty="0">
              <a:solidFill>
                <a:schemeClr val="accent1"/>
              </a:solidFill>
            </a:endParaRPr>
          </a:p>
        </p:txBody>
      </p:sp>
      <p:sp>
        <p:nvSpPr>
          <p:cNvPr id="8" name="Content Placeholder 6"/>
          <p:cNvSpPr>
            <a:spLocks noGrp="1"/>
          </p:cNvSpPr>
          <p:nvPr>
            <p:ph idx="1"/>
          </p:nvPr>
        </p:nvSpPr>
        <p:spPr>
          <a:xfrm>
            <a:off x="282221" y="1083796"/>
            <a:ext cx="5497689" cy="5429893"/>
          </a:xfrm>
        </p:spPr>
        <p:txBody>
          <a:bodyPr>
            <a:normAutofit fontScale="92500" lnSpcReduction="10000"/>
          </a:bodyPr>
          <a:lstStyle/>
          <a:p>
            <a:r>
              <a:rPr lang="en-US" dirty="0" smtClean="0"/>
              <a:t>Take 10 minutes to draft 3 Perks before entering them in the tool.</a:t>
            </a:r>
          </a:p>
          <a:p>
            <a:r>
              <a:rPr lang="en-US" dirty="0"/>
              <a:t>If the total campaign is for $500 and you’re looking for a lot of small donations from friends then you need to </a:t>
            </a:r>
            <a:r>
              <a:rPr lang="en-US" dirty="0" smtClean="0"/>
              <a:t>deliver perks </a:t>
            </a:r>
            <a:r>
              <a:rPr lang="en-US" dirty="0"/>
              <a:t>that </a:t>
            </a:r>
            <a:r>
              <a:rPr lang="en-US" dirty="0" smtClean="0"/>
              <a:t>are </a:t>
            </a:r>
            <a:r>
              <a:rPr lang="en-US" dirty="0"/>
              <a:t>quick, easy and cheap</a:t>
            </a:r>
            <a:r>
              <a:rPr lang="en-US" dirty="0" smtClean="0"/>
              <a:t>. Your friends will understand!</a:t>
            </a:r>
            <a:endParaRPr lang="en-US" dirty="0"/>
          </a:p>
          <a:p>
            <a:r>
              <a:rPr lang="en-US" dirty="0"/>
              <a:t>Come up with some fun/clever names for your </a:t>
            </a:r>
            <a:r>
              <a:rPr lang="en-US" dirty="0" smtClean="0"/>
              <a:t>perks.</a:t>
            </a:r>
          </a:p>
          <a:p>
            <a:r>
              <a:rPr lang="en-US" dirty="0" smtClean="0"/>
              <a:t>Did you see Perks you liked in other campaigns?</a:t>
            </a:r>
          </a:p>
          <a:p>
            <a:r>
              <a:rPr lang="en-US" dirty="0" smtClean="0"/>
              <a:t>Examples:</a:t>
            </a:r>
          </a:p>
          <a:p>
            <a:r>
              <a:rPr lang="en-US" dirty="0" smtClean="0"/>
              <a:t>$10 – A Daisy</a:t>
            </a:r>
          </a:p>
          <a:p>
            <a:pPr lvl="1"/>
            <a:r>
              <a:rPr lang="en-US" dirty="0" smtClean="0"/>
              <a:t>Receive a Thank You Tweet from Us!</a:t>
            </a:r>
          </a:p>
          <a:p>
            <a:r>
              <a:rPr lang="en-US" dirty="0" smtClean="0"/>
              <a:t>$25 – A Lily</a:t>
            </a:r>
          </a:p>
          <a:p>
            <a:pPr lvl="1"/>
            <a:r>
              <a:rPr lang="en-US" dirty="0" smtClean="0"/>
              <a:t>Receive above and mention in our workshop literature.</a:t>
            </a:r>
          </a:p>
          <a:p>
            <a:r>
              <a:rPr lang="en-US" dirty="0" smtClean="0"/>
              <a:t>$50 – A Rose</a:t>
            </a:r>
          </a:p>
          <a:p>
            <a:pPr lvl="1"/>
            <a:r>
              <a:rPr lang="en-US" dirty="0" smtClean="0"/>
              <a:t>Receive above and mention on our website donor page.</a:t>
            </a:r>
            <a:endParaRPr lang="en-US" dirty="0"/>
          </a:p>
        </p:txBody>
      </p:sp>
      <p:pic>
        <p:nvPicPr>
          <p:cNvPr id="512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96000" y="1291696"/>
            <a:ext cx="4645025" cy="46180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Date Placeholder 2"/>
          <p:cNvSpPr>
            <a:spLocks noGrp="1"/>
          </p:cNvSpPr>
          <p:nvPr>
            <p:ph type="dt" sz="half" idx="10"/>
          </p:nvPr>
        </p:nvSpPr>
        <p:spPr/>
        <p:txBody>
          <a:bodyPr/>
          <a:lstStyle/>
          <a:p>
            <a:fld id="{1D5ADA5B-0324-426F-9E5A-DA892827D306}" type="datetime1">
              <a:rPr lang="en-US" smtClean="0"/>
              <a:t>10/11/15</a:t>
            </a:fld>
            <a:endParaRPr lang="en-US" dirty="0"/>
          </a:p>
        </p:txBody>
      </p:sp>
      <p:sp>
        <p:nvSpPr>
          <p:cNvPr id="4" name="Footer Placeholder 3"/>
          <p:cNvSpPr>
            <a:spLocks noGrp="1"/>
          </p:cNvSpPr>
          <p:nvPr>
            <p:ph type="ftr" sz="quarter" idx="11"/>
          </p:nvPr>
        </p:nvSpPr>
        <p:spPr/>
        <p:txBody>
          <a:bodyPr/>
          <a:lstStyle/>
          <a:p>
            <a:r>
              <a:rPr lang="en-US" smtClean="0"/>
              <a:t>Crowdfunding EBrewer</a:t>
            </a:r>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smtClean="0"/>
              <a:pPr/>
              <a:t>25</a:t>
            </a:fld>
            <a:endParaRPr lang="en-US" dirty="0"/>
          </a:p>
        </p:txBody>
      </p:sp>
    </p:spTree>
    <p:extLst>
      <p:ext uri="{BB962C8B-B14F-4D97-AF65-F5344CB8AC3E}">
        <p14:creationId xmlns:p14="http://schemas.microsoft.com/office/powerpoint/2010/main" val="3560614491"/>
      </p:ext>
    </p:extLst>
  </p:cSld>
  <p:clrMapOvr>
    <a:masterClrMapping/>
  </p:clrMapOvr>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1907" y="191907"/>
            <a:ext cx="8596668" cy="699911"/>
          </a:xfrm>
        </p:spPr>
        <p:txBody>
          <a:bodyPr/>
          <a:lstStyle/>
          <a:p>
            <a:r>
              <a:rPr lang="en-US" dirty="0" err="1" smtClean="0"/>
              <a:t>Indiegogo</a:t>
            </a:r>
            <a:r>
              <a:rPr lang="en-US" dirty="0" smtClean="0"/>
              <a:t>: Team </a:t>
            </a:r>
            <a:endParaRPr lang="en-US" dirty="0"/>
          </a:p>
        </p:txBody>
      </p:sp>
      <p:sp>
        <p:nvSpPr>
          <p:cNvPr id="4" name="Content Placeholder 3"/>
          <p:cNvSpPr>
            <a:spLocks noGrp="1"/>
          </p:cNvSpPr>
          <p:nvPr>
            <p:ph idx="1"/>
          </p:nvPr>
        </p:nvSpPr>
        <p:spPr>
          <a:xfrm>
            <a:off x="485422" y="997833"/>
            <a:ext cx="8918222" cy="2829100"/>
          </a:xfrm>
        </p:spPr>
        <p:txBody>
          <a:bodyPr>
            <a:normAutofit fontScale="92500" lnSpcReduction="10000"/>
          </a:bodyPr>
          <a:lstStyle/>
          <a:p>
            <a:r>
              <a:rPr lang="en-US" sz="2600" dirty="0" smtClean="0"/>
              <a:t>Make </a:t>
            </a:r>
            <a:r>
              <a:rPr lang="en-US" sz="2600" dirty="0"/>
              <a:t>sure that your team members set up </a:t>
            </a:r>
            <a:r>
              <a:rPr lang="en-US" sz="2600" dirty="0" err="1"/>
              <a:t>Indiegogo</a:t>
            </a:r>
            <a:r>
              <a:rPr lang="en-US" sz="2600" dirty="0"/>
              <a:t> accounts BEFORE you send out your </a:t>
            </a:r>
            <a:r>
              <a:rPr lang="en-US" sz="2600" dirty="0" smtClean="0"/>
              <a:t>invites, otherwise they won’t be able to join.</a:t>
            </a:r>
          </a:p>
          <a:p>
            <a:r>
              <a:rPr lang="en-US" sz="2600" dirty="0" smtClean="0"/>
              <a:t>Enter </a:t>
            </a:r>
            <a:r>
              <a:rPr lang="en-US" sz="2600" dirty="0"/>
              <a:t>the email addresses of the team members you'd like to add in the 'New Team Member Email' field</a:t>
            </a:r>
          </a:p>
          <a:p>
            <a:r>
              <a:rPr lang="en-US" sz="2600" dirty="0"/>
              <a:t>Note: Only make them an editor if you'd like them to be able to edit your </a:t>
            </a:r>
            <a:r>
              <a:rPr lang="en-US" sz="2600" dirty="0" smtClean="0"/>
              <a:t>campaign.</a:t>
            </a:r>
          </a:p>
          <a:p>
            <a:endParaRPr lang="en-US" dirty="0"/>
          </a:p>
        </p:txBody>
      </p:sp>
      <p:pic>
        <p:nvPicPr>
          <p:cNvPr id="819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47999" y="4016017"/>
            <a:ext cx="8296874" cy="264442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Date Placeholder 2"/>
          <p:cNvSpPr>
            <a:spLocks noGrp="1"/>
          </p:cNvSpPr>
          <p:nvPr>
            <p:ph type="dt" sz="half" idx="10"/>
          </p:nvPr>
        </p:nvSpPr>
        <p:spPr/>
        <p:txBody>
          <a:bodyPr/>
          <a:lstStyle/>
          <a:p>
            <a:fld id="{03A7D5F3-9DD4-4C39-928A-AEFCF1E50802}" type="datetime1">
              <a:rPr lang="en-US" smtClean="0"/>
              <a:t>10/11/15</a:t>
            </a:fld>
            <a:endParaRPr lang="en-US" dirty="0"/>
          </a:p>
        </p:txBody>
      </p:sp>
      <p:sp>
        <p:nvSpPr>
          <p:cNvPr id="5" name="Footer Placeholder 4"/>
          <p:cNvSpPr>
            <a:spLocks noGrp="1"/>
          </p:cNvSpPr>
          <p:nvPr>
            <p:ph type="ftr" sz="quarter" idx="11"/>
          </p:nvPr>
        </p:nvSpPr>
        <p:spPr/>
        <p:txBody>
          <a:bodyPr/>
          <a:lstStyle/>
          <a:p>
            <a:r>
              <a:rPr lang="en-US" smtClean="0"/>
              <a:t>Crowdfunding EBrewer</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26</a:t>
            </a:fld>
            <a:endParaRPr lang="en-US" dirty="0"/>
          </a:p>
        </p:txBody>
      </p:sp>
    </p:spTree>
    <p:extLst>
      <p:ext uri="{BB962C8B-B14F-4D97-AF65-F5344CB8AC3E}">
        <p14:creationId xmlns:p14="http://schemas.microsoft.com/office/powerpoint/2010/main" val="2163857167"/>
      </p:ext>
    </p:extLst>
  </p:cSld>
  <p:clrMapOvr>
    <a:masterClrMapping/>
  </p:clrMapOvr>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1907" y="191907"/>
            <a:ext cx="8596668" cy="699911"/>
          </a:xfrm>
        </p:spPr>
        <p:txBody>
          <a:bodyPr/>
          <a:lstStyle/>
          <a:p>
            <a:r>
              <a:rPr lang="en-US" dirty="0" err="1" smtClean="0"/>
              <a:t>Indiegogo</a:t>
            </a:r>
            <a:r>
              <a:rPr lang="en-US" dirty="0" smtClean="0"/>
              <a:t>: Funding</a:t>
            </a:r>
            <a:endParaRPr lang="en-US" dirty="0"/>
          </a:p>
        </p:txBody>
      </p:sp>
      <p:sp>
        <p:nvSpPr>
          <p:cNvPr id="4" name="Content Placeholder 3"/>
          <p:cNvSpPr>
            <a:spLocks noGrp="1"/>
          </p:cNvSpPr>
          <p:nvPr>
            <p:ph idx="1"/>
          </p:nvPr>
        </p:nvSpPr>
        <p:spPr>
          <a:xfrm>
            <a:off x="5159022" y="997833"/>
            <a:ext cx="6524978" cy="4782078"/>
          </a:xfrm>
        </p:spPr>
        <p:txBody>
          <a:bodyPr>
            <a:normAutofit fontScale="47500" lnSpcReduction="20000"/>
          </a:bodyPr>
          <a:lstStyle/>
          <a:p>
            <a:r>
              <a:rPr lang="en-US" sz="3800" b="1" dirty="0"/>
              <a:t>Who Should </a:t>
            </a:r>
            <a:r>
              <a:rPr lang="en-US" sz="3800" b="1" dirty="0" err="1"/>
              <a:t>Indiegogo</a:t>
            </a:r>
            <a:r>
              <a:rPr lang="en-US" sz="3800" b="1" dirty="0"/>
              <a:t> Send Your Funds To?</a:t>
            </a:r>
          </a:p>
          <a:p>
            <a:r>
              <a:rPr lang="en-US" sz="3800" dirty="0"/>
              <a:t>There are four different recipient options (An Individual, a Business, a Nonprofit, and Other). </a:t>
            </a:r>
          </a:p>
          <a:p>
            <a:r>
              <a:rPr lang="en-US" sz="3800" dirty="0"/>
              <a:t>You can choose flexible or fixed funding if you are raising funds for an individual, business, other, or a </a:t>
            </a:r>
            <a:r>
              <a:rPr lang="en-US" sz="3800" i="1" dirty="0"/>
              <a:t>Non-U.S.</a:t>
            </a:r>
            <a:r>
              <a:rPr lang="en-US" sz="3800" dirty="0"/>
              <a:t> nonprofit organization. At this time, U.S. nonprofits can only run flexible funding campaigns.</a:t>
            </a:r>
          </a:p>
          <a:p>
            <a:r>
              <a:rPr lang="en-US" sz="3800" dirty="0"/>
              <a:t>U.S. Nonprofit campaigns are processed by </a:t>
            </a:r>
            <a:r>
              <a:rPr lang="en-US" sz="3800" dirty="0" err="1"/>
              <a:t>FirstGiving</a:t>
            </a:r>
            <a:r>
              <a:rPr lang="en-US" sz="3800" dirty="0"/>
              <a:t>, our nonprofit payment processor. Click </a:t>
            </a:r>
            <a:r>
              <a:rPr lang="en-US" sz="3800" dirty="0">
                <a:hlinkClick r:id="rId3"/>
              </a:rPr>
              <a:t>here</a:t>
            </a:r>
            <a:r>
              <a:rPr lang="en-US" sz="3800" dirty="0"/>
              <a:t> for more information about raising funds for a verified 501c3 organization. </a:t>
            </a:r>
          </a:p>
          <a:p>
            <a:r>
              <a:rPr lang="en-US" sz="3800" dirty="0"/>
              <a:t>Fixed funding campaigns can raise funds via PayPal only. However, contributors can still contribute with their credit cards by using PayPal's guest checkout.</a:t>
            </a:r>
          </a:p>
          <a:p>
            <a:r>
              <a:rPr lang="en-US" sz="3800" dirty="0"/>
              <a:t>Flexible funding campaigns can raise funds via PayPal, credit card, or both. We highly recommend enabling both contribution options if you're running a flexible funding campaign.</a:t>
            </a:r>
          </a:p>
          <a:p>
            <a:endParaRPr lang="en-US" dirty="0"/>
          </a:p>
        </p:txBody>
      </p:sp>
      <p:pic>
        <p:nvPicPr>
          <p:cNvPr id="3073" name="Picture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82220" y="1235074"/>
            <a:ext cx="5000625" cy="41814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Date Placeholder 2"/>
          <p:cNvSpPr>
            <a:spLocks noGrp="1"/>
          </p:cNvSpPr>
          <p:nvPr>
            <p:ph type="dt" sz="half" idx="10"/>
          </p:nvPr>
        </p:nvSpPr>
        <p:spPr/>
        <p:txBody>
          <a:bodyPr/>
          <a:lstStyle/>
          <a:p>
            <a:fld id="{8AF30683-09F6-4C2C-8CE6-1495448246DA}" type="datetime1">
              <a:rPr lang="en-US" smtClean="0"/>
              <a:t>10/11/15</a:t>
            </a:fld>
            <a:endParaRPr lang="en-US" dirty="0"/>
          </a:p>
        </p:txBody>
      </p:sp>
      <p:sp>
        <p:nvSpPr>
          <p:cNvPr id="5" name="Footer Placeholder 4"/>
          <p:cNvSpPr>
            <a:spLocks noGrp="1"/>
          </p:cNvSpPr>
          <p:nvPr>
            <p:ph type="ftr" sz="quarter" idx="11"/>
          </p:nvPr>
        </p:nvSpPr>
        <p:spPr/>
        <p:txBody>
          <a:bodyPr/>
          <a:lstStyle/>
          <a:p>
            <a:r>
              <a:rPr lang="en-US" smtClean="0"/>
              <a:t>Crowdfunding EBrewer</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27</a:t>
            </a:fld>
            <a:endParaRPr lang="en-US" dirty="0"/>
          </a:p>
        </p:txBody>
      </p:sp>
    </p:spTree>
    <p:extLst>
      <p:ext uri="{BB962C8B-B14F-4D97-AF65-F5344CB8AC3E}">
        <p14:creationId xmlns:p14="http://schemas.microsoft.com/office/powerpoint/2010/main" val="2139401058"/>
      </p:ext>
    </p:extLst>
  </p:cSld>
  <p:clrMapOvr>
    <a:masterClrMapping/>
  </p:clrMapOvr>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1907" y="191907"/>
            <a:ext cx="8596668" cy="699911"/>
          </a:xfrm>
        </p:spPr>
        <p:txBody>
          <a:bodyPr/>
          <a:lstStyle/>
          <a:p>
            <a:r>
              <a:rPr lang="en-US" dirty="0" err="1" smtClean="0"/>
              <a:t>Indiegogo</a:t>
            </a:r>
            <a:r>
              <a:rPr lang="en-US" dirty="0" smtClean="0"/>
              <a:t>: Fees &amp; Pricing</a:t>
            </a:r>
            <a:endParaRPr lang="en-US" dirty="0"/>
          </a:p>
        </p:txBody>
      </p:sp>
      <p:graphicFrame>
        <p:nvGraphicFramePr>
          <p:cNvPr id="3" name="Table 2"/>
          <p:cNvGraphicFramePr>
            <a:graphicFrameLocks noGrp="1"/>
          </p:cNvGraphicFramePr>
          <p:nvPr>
            <p:extLst>
              <p:ext uri="{D42A27DB-BD31-4B8C-83A1-F6EECF244321}">
                <p14:modId xmlns:p14="http://schemas.microsoft.com/office/powerpoint/2010/main" val="3436897712"/>
              </p:ext>
            </p:extLst>
          </p:nvPr>
        </p:nvGraphicFramePr>
        <p:xfrm>
          <a:off x="3702753" y="1016000"/>
          <a:ext cx="5746047" cy="5331500"/>
        </p:xfrm>
        <a:graphic>
          <a:graphicData uri="http://schemas.openxmlformats.org/drawingml/2006/table">
            <a:tbl>
              <a:tblPr firstRow="1"/>
              <a:tblGrid>
                <a:gridCol w="1915349"/>
                <a:gridCol w="1915349"/>
                <a:gridCol w="1915349"/>
              </a:tblGrid>
              <a:tr h="293226">
                <a:tc>
                  <a:txBody>
                    <a:bodyPr/>
                    <a:lstStyle/>
                    <a:p>
                      <a:r>
                        <a:rPr lang="en-US" sz="1600" dirty="0"/>
                        <a:t> </a:t>
                      </a:r>
                    </a:p>
                  </a:txBody>
                  <a:tcPr marL="79213" marR="79213" marT="39606" marB="3960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600" b="1"/>
                        <a:t>Flexible Funding</a:t>
                      </a:r>
                    </a:p>
                  </a:txBody>
                  <a:tcPr marL="79213" marR="79213" marT="39606" marB="3960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600" b="1"/>
                        <a:t>Fixed Funding</a:t>
                      </a:r>
                    </a:p>
                  </a:txBody>
                  <a:tcPr marL="79213" marR="79213" marT="39606" marB="3960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514554">
                <a:tc>
                  <a:txBody>
                    <a:bodyPr/>
                    <a:lstStyle/>
                    <a:p>
                      <a:r>
                        <a:rPr lang="en-US" sz="1600" b="1"/>
                        <a:t>You reach your goal</a:t>
                      </a:r>
                      <a:endParaRPr lang="en-US" sz="1600"/>
                    </a:p>
                  </a:txBody>
                  <a:tcPr marL="79213" marR="79213" marT="39606" marB="3960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600" b="1"/>
                        <a:t>4%</a:t>
                      </a:r>
                      <a:endParaRPr lang="en-US" sz="1600"/>
                    </a:p>
                  </a:txBody>
                  <a:tcPr marL="79213" marR="79213" marT="39606" marB="3960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600" b="1"/>
                        <a:t>4%</a:t>
                      </a:r>
                      <a:endParaRPr lang="en-US" sz="1600"/>
                    </a:p>
                  </a:txBody>
                  <a:tcPr marL="79213" marR="79213" marT="39606" marB="3960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707889">
                <a:tc>
                  <a:txBody>
                    <a:bodyPr/>
                    <a:lstStyle/>
                    <a:p>
                      <a:r>
                        <a:rPr lang="en-US" sz="1600" b="1"/>
                        <a:t>You don't reach goal</a:t>
                      </a:r>
                      <a:endParaRPr lang="en-US" sz="1600"/>
                    </a:p>
                  </a:txBody>
                  <a:tcPr marL="79213" marR="79213" marT="39606" marB="3960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400" b="1" dirty="0"/>
                        <a:t>9%</a:t>
                      </a:r>
                      <a:r>
                        <a:rPr lang="en-US" sz="1400" dirty="0"/>
                        <a:t> - you keep what you earned. This encourages campaign owners to set reasonable goals and promote their campaigns.</a:t>
                      </a:r>
                    </a:p>
                  </a:txBody>
                  <a:tcPr marL="79213" marR="79213" marT="39606" marB="3960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400" b="1"/>
                        <a:t>0%</a:t>
                      </a:r>
                      <a:r>
                        <a:rPr lang="en-US" sz="1400"/>
                        <a:t> - your contributors get refunded. Third-party fees do not apply for refunded contributions.</a:t>
                      </a:r>
                    </a:p>
                  </a:txBody>
                  <a:tcPr marL="79213" marR="79213" marT="39606" marB="3960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733667">
                <a:tc>
                  <a:txBody>
                    <a:bodyPr/>
                    <a:lstStyle/>
                    <a:p>
                      <a:r>
                        <a:rPr lang="en-US" sz="1600" b="1"/>
                        <a:t>Third party fees</a:t>
                      </a:r>
                      <a:endParaRPr lang="en-US" sz="1600"/>
                    </a:p>
                  </a:txBody>
                  <a:tcPr marL="79213" marR="79213" marT="39606" marB="3960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gridSpan="2">
                  <a:txBody>
                    <a:bodyPr/>
                    <a:lstStyle/>
                    <a:p>
                      <a:pPr>
                        <a:buFont typeface="Arial"/>
                        <a:buChar char="•"/>
                      </a:pPr>
                      <a:r>
                        <a:rPr lang="en-US" sz="1400" b="1" dirty="0"/>
                        <a:t>3-5%</a:t>
                      </a:r>
                      <a:r>
                        <a:rPr lang="en-US" sz="1400" dirty="0"/>
                        <a:t> for credit card or PayPal processing (varies depending on your financial institution)</a:t>
                      </a:r>
                    </a:p>
                    <a:p>
                      <a:pPr>
                        <a:buFont typeface="Arial"/>
                        <a:buChar char="•"/>
                      </a:pPr>
                      <a:r>
                        <a:rPr lang="en-US" sz="1400" b="1" dirty="0"/>
                        <a:t>$25</a:t>
                      </a:r>
                      <a:r>
                        <a:rPr lang="en-US" sz="1400" dirty="0"/>
                        <a:t> wire fee: You are charged </a:t>
                      </a:r>
                      <a:r>
                        <a:rPr lang="en-US" sz="1400" b="1" dirty="0"/>
                        <a:t>once</a:t>
                      </a:r>
                      <a:r>
                        <a:rPr lang="en-US" sz="1400" dirty="0"/>
                        <a:t> if you run a non-US campaign and have raised funds in USD via Direct Credit Card. We charge the wire fee when funds are wired in one lump sum to your non-US bank account after the campaign has ended.</a:t>
                      </a:r>
                    </a:p>
                    <a:p>
                      <a:pPr>
                        <a:buFont typeface="Arial"/>
                        <a:buChar char="•"/>
                      </a:pPr>
                      <a:r>
                        <a:rPr lang="en-US" sz="1400" dirty="0"/>
                        <a:t>Additional currency exchange fees may also apply.</a:t>
                      </a:r>
                    </a:p>
                  </a:txBody>
                  <a:tcPr marL="79213" marR="79213" marT="39606" marB="3960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US"/>
                    </a:p>
                  </a:txBody>
                  <a:tcPr/>
                </a:tc>
              </a:tr>
            </a:tbl>
          </a:graphicData>
        </a:graphic>
      </p:graphicFrame>
      <p:sp>
        <p:nvSpPr>
          <p:cNvPr id="5" name="Rectangle 1"/>
          <p:cNvSpPr>
            <a:spLocks noChangeArrowheads="1"/>
          </p:cNvSpPr>
          <p:nvPr/>
        </p:nvSpPr>
        <p:spPr bwMode="auto">
          <a:xfrm>
            <a:off x="1252538" y="1992313"/>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457056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500" b="1" i="0" u="none" strike="noStrike" cap="none" normalizeH="0" baseline="0" smtClean="0">
                <a:ln>
                  <a:noFill/>
                </a:ln>
                <a:solidFill>
                  <a:srgbClr val="FFFFFF"/>
                </a:solidFill>
                <a:effectLst/>
                <a:latin typeface="Antenna Cond Black"/>
                <a:cs typeface="Arial" pitchFamily="34" charset="0"/>
              </a:rPr>
              <a:t>Overview: Fees &amp; Pricing</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7" name="Content Placeholder 2"/>
          <p:cNvSpPr>
            <a:spLocks noGrp="1"/>
          </p:cNvSpPr>
          <p:nvPr>
            <p:ph idx="1"/>
          </p:nvPr>
        </p:nvSpPr>
        <p:spPr>
          <a:xfrm>
            <a:off x="349957" y="1119281"/>
            <a:ext cx="2788354" cy="5349252"/>
          </a:xfrm>
        </p:spPr>
        <p:txBody>
          <a:bodyPr>
            <a:normAutofit/>
          </a:bodyPr>
          <a:lstStyle/>
          <a:p>
            <a:r>
              <a:rPr lang="en-US" dirty="0"/>
              <a:t>It is free to sign up, to create a campaign, and to contribute to a </a:t>
            </a:r>
            <a:r>
              <a:rPr lang="en-US" dirty="0" smtClean="0"/>
              <a:t>campaign.</a:t>
            </a:r>
          </a:p>
          <a:p>
            <a:r>
              <a:rPr lang="en-US" dirty="0" smtClean="0"/>
              <a:t>When </a:t>
            </a:r>
            <a:r>
              <a:rPr lang="en-US" dirty="0"/>
              <a:t>your campaign raises funds, </a:t>
            </a:r>
            <a:r>
              <a:rPr lang="en-US" dirty="0" err="1"/>
              <a:t>Indiegogo</a:t>
            </a:r>
            <a:r>
              <a:rPr lang="en-US" dirty="0"/>
              <a:t> charges a 9.0% fee on the funds you raise. </a:t>
            </a:r>
            <a:endParaRPr lang="en-US" dirty="0" smtClean="0"/>
          </a:p>
          <a:p>
            <a:r>
              <a:rPr lang="en-US" dirty="0" smtClean="0"/>
              <a:t>If </a:t>
            </a:r>
            <a:r>
              <a:rPr lang="en-US" dirty="0"/>
              <a:t>you reach your goal, you get 5.0% back, for an overall fee of 4.0</a:t>
            </a:r>
            <a:r>
              <a:rPr lang="en-US" dirty="0" smtClean="0"/>
              <a:t>%.</a:t>
            </a:r>
          </a:p>
          <a:p>
            <a:r>
              <a:rPr lang="en-US" dirty="0" smtClean="0"/>
              <a:t>More Help:</a:t>
            </a:r>
          </a:p>
          <a:p>
            <a:r>
              <a:rPr lang="en-US" sz="1000" dirty="0" smtClean="0">
                <a:hlinkClick r:id="rId3"/>
              </a:rPr>
              <a:t>https</a:t>
            </a:r>
            <a:r>
              <a:rPr lang="en-US" sz="1000" dirty="0">
                <a:hlinkClick r:id="rId3"/>
              </a:rPr>
              <a:t>://</a:t>
            </a:r>
            <a:r>
              <a:rPr lang="en-US" sz="1000" dirty="0" smtClean="0">
                <a:hlinkClick r:id="rId3"/>
              </a:rPr>
              <a:t>support.indiegogo.com/hc/en-us/articles/204456408-Fees-Pricing</a:t>
            </a:r>
            <a:endParaRPr lang="en-US" sz="1000" dirty="0" smtClean="0"/>
          </a:p>
          <a:p>
            <a:pPr marL="0" indent="0">
              <a:buNone/>
            </a:pPr>
            <a:endParaRPr lang="en-US" sz="1000" dirty="0"/>
          </a:p>
        </p:txBody>
      </p:sp>
      <p:sp>
        <p:nvSpPr>
          <p:cNvPr id="4" name="Date Placeholder 3"/>
          <p:cNvSpPr>
            <a:spLocks noGrp="1"/>
          </p:cNvSpPr>
          <p:nvPr>
            <p:ph type="dt" sz="half" idx="10"/>
          </p:nvPr>
        </p:nvSpPr>
        <p:spPr/>
        <p:txBody>
          <a:bodyPr/>
          <a:lstStyle/>
          <a:p>
            <a:fld id="{B2AB9E58-3812-4975-B33D-540D54DD1506}" type="datetime1">
              <a:rPr lang="en-US" smtClean="0"/>
              <a:t>10/11/15</a:t>
            </a:fld>
            <a:endParaRPr lang="en-US" dirty="0"/>
          </a:p>
        </p:txBody>
      </p:sp>
      <p:sp>
        <p:nvSpPr>
          <p:cNvPr id="6" name="Footer Placeholder 5"/>
          <p:cNvSpPr>
            <a:spLocks noGrp="1"/>
          </p:cNvSpPr>
          <p:nvPr>
            <p:ph type="ftr" sz="quarter" idx="11"/>
          </p:nvPr>
        </p:nvSpPr>
        <p:spPr/>
        <p:txBody>
          <a:bodyPr/>
          <a:lstStyle/>
          <a:p>
            <a:r>
              <a:rPr lang="en-US" smtClean="0"/>
              <a:t>Crowdfunding EBrewer</a:t>
            </a:r>
            <a:endParaRPr lang="en-US" dirty="0"/>
          </a:p>
        </p:txBody>
      </p:sp>
      <p:sp>
        <p:nvSpPr>
          <p:cNvPr id="8" name="Slide Number Placeholder 7"/>
          <p:cNvSpPr>
            <a:spLocks noGrp="1"/>
          </p:cNvSpPr>
          <p:nvPr>
            <p:ph type="sldNum" sz="quarter" idx="12"/>
          </p:nvPr>
        </p:nvSpPr>
        <p:spPr/>
        <p:txBody>
          <a:bodyPr/>
          <a:lstStyle/>
          <a:p>
            <a:fld id="{D57F1E4F-1CFF-5643-939E-217C01CDF565}" type="slidenum">
              <a:rPr lang="en-US" smtClean="0"/>
              <a:pPr/>
              <a:t>28</a:t>
            </a:fld>
            <a:endParaRPr lang="en-US" dirty="0"/>
          </a:p>
        </p:txBody>
      </p:sp>
    </p:spTree>
    <p:extLst>
      <p:ext uri="{BB962C8B-B14F-4D97-AF65-F5344CB8AC3E}">
        <p14:creationId xmlns:p14="http://schemas.microsoft.com/office/powerpoint/2010/main" val="2981120779"/>
      </p:ext>
    </p:extLst>
  </p:cSld>
  <p:clrMapOvr>
    <a:masterClrMapping/>
  </p:clrMapOvr>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1907" y="191907"/>
            <a:ext cx="8596668" cy="699911"/>
          </a:xfrm>
        </p:spPr>
        <p:txBody>
          <a:bodyPr/>
          <a:lstStyle/>
          <a:p>
            <a:r>
              <a:rPr lang="en-US" dirty="0" err="1" smtClean="0"/>
              <a:t>Indiegogo</a:t>
            </a:r>
            <a:r>
              <a:rPr lang="en-US" dirty="0" smtClean="0"/>
              <a:t>: Funding</a:t>
            </a:r>
            <a:endParaRPr lang="en-US" dirty="0"/>
          </a:p>
        </p:txBody>
      </p:sp>
      <p:sp>
        <p:nvSpPr>
          <p:cNvPr id="4" name="Content Placeholder 3"/>
          <p:cNvSpPr>
            <a:spLocks noGrp="1"/>
          </p:cNvSpPr>
          <p:nvPr>
            <p:ph idx="1"/>
          </p:nvPr>
        </p:nvSpPr>
        <p:spPr>
          <a:xfrm>
            <a:off x="282222" y="1144589"/>
            <a:ext cx="6524978" cy="4782078"/>
          </a:xfrm>
        </p:spPr>
        <p:txBody>
          <a:bodyPr>
            <a:normAutofit fontScale="77500" lnSpcReduction="20000"/>
          </a:bodyPr>
          <a:lstStyle/>
          <a:p>
            <a:r>
              <a:rPr lang="en-US" sz="1600" dirty="0"/>
              <a:t>Setting up your Business PayPal account</a:t>
            </a:r>
          </a:p>
          <a:p>
            <a:r>
              <a:rPr lang="en-US" sz="1600" dirty="0"/>
              <a:t>If you have a Business PayPal account located in a country that can send and receive payments through PayPal, you may be able to offer PayPal as a payment option for your contributors. For a complete list of PayPal-supported countries, see </a:t>
            </a:r>
            <a:r>
              <a:rPr lang="en-US" sz="1600" dirty="0">
                <a:hlinkClick r:id="rId3"/>
              </a:rPr>
              <a:t>PayPal's list of localized sites</a:t>
            </a:r>
            <a:r>
              <a:rPr lang="en-US" sz="1600" dirty="0"/>
              <a:t>.</a:t>
            </a:r>
          </a:p>
          <a:p>
            <a:r>
              <a:rPr lang="en-US" sz="1600" dirty="0"/>
              <a:t>To accept contributions made via PayPal on your </a:t>
            </a:r>
            <a:r>
              <a:rPr lang="en-US" sz="1600" dirty="0" err="1"/>
              <a:t>Indiegogo</a:t>
            </a:r>
            <a:r>
              <a:rPr lang="en-US" sz="1600" dirty="0"/>
              <a:t> campaign, you’ll need to have a PayPal account that meets the following six criteria:</a:t>
            </a:r>
          </a:p>
          <a:p>
            <a:r>
              <a:rPr lang="en-US" sz="1600" dirty="0"/>
              <a:t>Your PayPal account needs to be Verified, which means that PayPal will verify the bank account you added to your PayPal account. We recommend letting your bank know in advance that you linked your bank account to your PayPal account.</a:t>
            </a:r>
          </a:p>
          <a:p>
            <a:r>
              <a:rPr lang="en-US" sz="1600" dirty="0"/>
              <a:t>Your email address must be Confirmed.</a:t>
            </a:r>
          </a:p>
          <a:p>
            <a:r>
              <a:rPr lang="en-US" sz="1600" dirty="0"/>
              <a:t>Your account must be capable of accepting USD ($), CAD (C$), AUD (A$), EUR (€), or GBP (£) (depending on your campaign's currency).</a:t>
            </a:r>
          </a:p>
          <a:p>
            <a:r>
              <a:rPr lang="en-US" sz="1600" dirty="0"/>
              <a:t>Your Payment Receiving Preferences should be set to allow payments in a currency that you do not hold.</a:t>
            </a:r>
          </a:p>
          <a:p>
            <a:r>
              <a:rPr lang="en-US" sz="1600" dirty="0"/>
              <a:t>Your account must be capable of receiving the amount raised on your campaign.</a:t>
            </a:r>
          </a:p>
          <a:p>
            <a:r>
              <a:rPr lang="en-US" sz="1600" dirty="0"/>
              <a:t>Your PayPal account balance must not be negative.</a:t>
            </a:r>
          </a:p>
          <a:p>
            <a:r>
              <a:rPr lang="en-US" sz="1600" dirty="0"/>
              <a:t>Because PayPal navigation may vary depending on your account status and location, we recommend searching PayPal's Help Center for instructions on how to enable each element above</a:t>
            </a:r>
            <a:r>
              <a:rPr lang="en-US" sz="1600" dirty="0" smtClean="0"/>
              <a:t>.</a:t>
            </a:r>
            <a:endParaRPr lang="en-US" sz="1600" dirty="0"/>
          </a:p>
        </p:txBody>
      </p:sp>
      <p:pic>
        <p:nvPicPr>
          <p:cNvPr id="3" name="Picture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483626" y="426590"/>
            <a:ext cx="5232348" cy="6188699"/>
          </a:xfrm>
          <a:prstGeom prst="rect">
            <a:avLst/>
          </a:prstGeom>
        </p:spPr>
      </p:pic>
      <p:sp>
        <p:nvSpPr>
          <p:cNvPr id="5" name="Date Placeholder 4"/>
          <p:cNvSpPr>
            <a:spLocks noGrp="1"/>
          </p:cNvSpPr>
          <p:nvPr>
            <p:ph type="dt" sz="half" idx="10"/>
          </p:nvPr>
        </p:nvSpPr>
        <p:spPr/>
        <p:txBody>
          <a:bodyPr/>
          <a:lstStyle/>
          <a:p>
            <a:fld id="{A0F5627D-A944-41D1-9665-92DECCC8115C}" type="datetime1">
              <a:rPr lang="en-US" smtClean="0"/>
              <a:t>10/11/15</a:t>
            </a:fld>
            <a:endParaRPr lang="en-US" dirty="0"/>
          </a:p>
        </p:txBody>
      </p:sp>
      <p:sp>
        <p:nvSpPr>
          <p:cNvPr id="6" name="Footer Placeholder 5"/>
          <p:cNvSpPr>
            <a:spLocks noGrp="1"/>
          </p:cNvSpPr>
          <p:nvPr>
            <p:ph type="ftr" sz="quarter" idx="11"/>
          </p:nvPr>
        </p:nvSpPr>
        <p:spPr/>
        <p:txBody>
          <a:bodyPr/>
          <a:lstStyle/>
          <a:p>
            <a:r>
              <a:rPr lang="en-US" smtClean="0"/>
              <a:t>Crowdfunding EBrewer</a:t>
            </a:r>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29</a:t>
            </a:fld>
            <a:endParaRPr lang="en-US" dirty="0"/>
          </a:p>
        </p:txBody>
      </p:sp>
    </p:spTree>
    <p:extLst>
      <p:ext uri="{BB962C8B-B14F-4D97-AF65-F5344CB8AC3E}">
        <p14:creationId xmlns:p14="http://schemas.microsoft.com/office/powerpoint/2010/main" val="3224735103"/>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49957" y="192162"/>
            <a:ext cx="8596668" cy="752061"/>
          </a:xfrm>
        </p:spPr>
        <p:txBody>
          <a:bodyPr/>
          <a:lstStyle/>
          <a:p>
            <a:r>
              <a:rPr lang="en-US" dirty="0" smtClean="0"/>
              <a:t>What is crowd funding?</a:t>
            </a:r>
            <a:endParaRPr lang="en-US" dirty="0"/>
          </a:p>
        </p:txBody>
      </p:sp>
      <p:sp>
        <p:nvSpPr>
          <p:cNvPr id="5" name="Date Placeholder 4"/>
          <p:cNvSpPr>
            <a:spLocks noGrp="1"/>
          </p:cNvSpPr>
          <p:nvPr>
            <p:ph type="dt" sz="half" idx="10"/>
          </p:nvPr>
        </p:nvSpPr>
        <p:spPr/>
        <p:txBody>
          <a:bodyPr/>
          <a:lstStyle/>
          <a:p>
            <a:fld id="{FFB886F1-41DF-42C7-9B36-70D3E4B96D99}" type="datetime1">
              <a:rPr lang="en-US" smtClean="0"/>
              <a:t>10/11/15</a:t>
            </a:fld>
            <a:endParaRPr lang="en-US" dirty="0"/>
          </a:p>
        </p:txBody>
      </p:sp>
      <p:sp>
        <p:nvSpPr>
          <p:cNvPr id="6" name="Footer Placeholder 5"/>
          <p:cNvSpPr>
            <a:spLocks noGrp="1"/>
          </p:cNvSpPr>
          <p:nvPr>
            <p:ph type="ftr" sz="quarter" idx="11"/>
          </p:nvPr>
        </p:nvSpPr>
        <p:spPr/>
        <p:txBody>
          <a:bodyPr/>
          <a:lstStyle/>
          <a:p>
            <a:r>
              <a:rPr lang="en-US" smtClean="0"/>
              <a:t>Crowdfunding EBrewer</a:t>
            </a:r>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3</a:t>
            </a:fld>
            <a:endParaRPr lang="en-US" dirty="0"/>
          </a:p>
        </p:txBody>
      </p:sp>
      <p:sp>
        <p:nvSpPr>
          <p:cNvPr id="8" name="Rectangle 7"/>
          <p:cNvSpPr/>
          <p:nvPr/>
        </p:nvSpPr>
        <p:spPr>
          <a:xfrm>
            <a:off x="330002" y="1273726"/>
            <a:ext cx="9584004" cy="2308324"/>
          </a:xfrm>
          <a:prstGeom prst="rect">
            <a:avLst/>
          </a:prstGeom>
        </p:spPr>
        <p:txBody>
          <a:bodyPr wrap="square">
            <a:spAutoFit/>
          </a:bodyPr>
          <a:lstStyle/>
          <a:p>
            <a:r>
              <a:rPr lang="en-US" sz="2400" dirty="0" err="1"/>
              <a:t>Crowdfunding</a:t>
            </a:r>
            <a:r>
              <a:rPr lang="en-US" sz="2400" dirty="0"/>
              <a:t> is the practice of funding a project or venture by raising monetary contributions from a large number of people, typically via the internet</a:t>
            </a:r>
            <a:r>
              <a:rPr lang="en-US" sz="2400" dirty="0" smtClean="0"/>
              <a:t>.</a:t>
            </a:r>
          </a:p>
          <a:p>
            <a:endParaRPr lang="en-US" sz="2400" dirty="0" smtClean="0"/>
          </a:p>
          <a:p>
            <a:endParaRPr lang="en-US" sz="2400" dirty="0"/>
          </a:p>
          <a:p>
            <a:endParaRPr lang="en-US" sz="2400" dirty="0"/>
          </a:p>
        </p:txBody>
      </p:sp>
      <p:sp>
        <p:nvSpPr>
          <p:cNvPr id="9" name="Rectangle 8"/>
          <p:cNvSpPr/>
          <p:nvPr/>
        </p:nvSpPr>
        <p:spPr>
          <a:xfrm>
            <a:off x="396839" y="2609103"/>
            <a:ext cx="8937922" cy="3539430"/>
          </a:xfrm>
          <a:prstGeom prst="rect">
            <a:avLst/>
          </a:prstGeom>
        </p:spPr>
        <p:txBody>
          <a:bodyPr wrap="square">
            <a:spAutoFit/>
          </a:bodyPr>
          <a:lstStyle/>
          <a:p>
            <a:r>
              <a:rPr lang="en-US" sz="2400" dirty="0"/>
              <a:t>The </a:t>
            </a:r>
            <a:r>
              <a:rPr lang="en-US" sz="2400" dirty="0" err="1"/>
              <a:t>crowdfunding</a:t>
            </a:r>
            <a:r>
              <a:rPr lang="en-US" sz="2400" dirty="0"/>
              <a:t> model is based on three types of actors</a:t>
            </a:r>
            <a:r>
              <a:rPr lang="en-US" sz="2400" dirty="0" smtClean="0"/>
              <a:t>:</a:t>
            </a:r>
          </a:p>
          <a:p>
            <a:pPr marL="342900" indent="-342900">
              <a:buAutoNum type="arabicPeriod"/>
            </a:pPr>
            <a:r>
              <a:rPr lang="en-US" sz="2400" dirty="0" smtClean="0"/>
              <a:t>the </a:t>
            </a:r>
            <a:r>
              <a:rPr lang="en-US" sz="2400" dirty="0"/>
              <a:t>project initiator who proposes the idea and/or project to be </a:t>
            </a:r>
            <a:r>
              <a:rPr lang="en-US" sz="2400" dirty="0" smtClean="0"/>
              <a:t>funded</a:t>
            </a:r>
          </a:p>
          <a:p>
            <a:pPr marL="342900" indent="-342900">
              <a:buAutoNum type="arabicPeriod"/>
            </a:pPr>
            <a:r>
              <a:rPr lang="en-US" sz="2400" dirty="0" smtClean="0"/>
              <a:t> individuals </a:t>
            </a:r>
            <a:r>
              <a:rPr lang="en-US" sz="2400" dirty="0"/>
              <a:t>or groups who support the </a:t>
            </a:r>
            <a:r>
              <a:rPr lang="en-US" sz="2400" dirty="0" smtClean="0"/>
              <a:t>idea</a:t>
            </a:r>
          </a:p>
          <a:p>
            <a:pPr marL="342900" indent="-342900">
              <a:buFont typeface="+mj-lt"/>
              <a:buAutoNum type="arabicPeriod"/>
            </a:pPr>
            <a:r>
              <a:rPr lang="en-US" sz="2400" dirty="0" smtClean="0"/>
              <a:t> a </a:t>
            </a:r>
            <a:r>
              <a:rPr lang="en-US" sz="2400" dirty="0"/>
              <a:t>moderating organization (the "platform") that brings the parties together to launch the </a:t>
            </a:r>
            <a:r>
              <a:rPr lang="en-US" sz="2400" dirty="0" smtClean="0"/>
              <a:t>idea</a:t>
            </a:r>
          </a:p>
          <a:p>
            <a:endParaRPr lang="en-US" sz="2400" dirty="0"/>
          </a:p>
          <a:p>
            <a:r>
              <a:rPr lang="en-US" sz="2400" dirty="0"/>
              <a:t>In 2013, the </a:t>
            </a:r>
            <a:r>
              <a:rPr lang="en-US" sz="2400" dirty="0" err="1"/>
              <a:t>crowdfunding</a:t>
            </a:r>
            <a:r>
              <a:rPr lang="en-US" sz="2400" dirty="0"/>
              <a:t> industry </a:t>
            </a:r>
            <a:r>
              <a:rPr lang="en-US" sz="3200" dirty="0"/>
              <a:t>raised</a:t>
            </a:r>
            <a:r>
              <a:rPr lang="en-US" sz="2400" dirty="0"/>
              <a:t> over $5.1 billion worldwide</a:t>
            </a:r>
          </a:p>
        </p:txBody>
      </p:sp>
      <p:pic>
        <p:nvPicPr>
          <p:cNvPr id="10" name="Picture 9" descr="tech2empower-final[3].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64370" y="6065805"/>
            <a:ext cx="4193959" cy="792192"/>
          </a:xfrm>
          <a:prstGeom prst="rect">
            <a:avLst/>
          </a:prstGeom>
        </p:spPr>
      </p:pic>
    </p:spTree>
    <p:extLst>
      <p:ext uri="{BB962C8B-B14F-4D97-AF65-F5344CB8AC3E}">
        <p14:creationId xmlns:p14="http://schemas.microsoft.com/office/powerpoint/2010/main" val="2376512208"/>
      </p:ext>
    </p:extLst>
  </p:cSld>
  <p:clrMapOvr>
    <a:masterClrMapping/>
  </p:clrMapOvr>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1907" y="191907"/>
            <a:ext cx="8596668" cy="699911"/>
          </a:xfrm>
        </p:spPr>
        <p:txBody>
          <a:bodyPr/>
          <a:lstStyle/>
          <a:p>
            <a:r>
              <a:rPr lang="en-US" dirty="0" err="1" smtClean="0"/>
              <a:t>Indiegogo</a:t>
            </a:r>
            <a:r>
              <a:rPr lang="en-US" dirty="0" smtClean="0"/>
              <a:t>: </a:t>
            </a:r>
            <a:r>
              <a:rPr lang="en-US" dirty="0" err="1" smtClean="0"/>
              <a:t>InDemand</a:t>
            </a:r>
            <a:r>
              <a:rPr lang="en-US" dirty="0" smtClean="0"/>
              <a:t> </a:t>
            </a:r>
            <a:endParaRPr lang="en-US" dirty="0"/>
          </a:p>
        </p:txBody>
      </p:sp>
      <p:sp>
        <p:nvSpPr>
          <p:cNvPr id="4" name="Content Placeholder 3"/>
          <p:cNvSpPr>
            <a:spLocks noGrp="1"/>
          </p:cNvSpPr>
          <p:nvPr>
            <p:ph idx="1"/>
          </p:nvPr>
        </p:nvSpPr>
        <p:spPr>
          <a:xfrm>
            <a:off x="6096000" y="1680815"/>
            <a:ext cx="4673600" cy="3195989"/>
          </a:xfrm>
        </p:spPr>
        <p:txBody>
          <a:bodyPr>
            <a:normAutofit/>
          </a:bodyPr>
          <a:lstStyle/>
          <a:p>
            <a:r>
              <a:rPr lang="en-US" b="1" dirty="0" err="1" smtClean="0"/>
              <a:t>InDemand</a:t>
            </a:r>
            <a:r>
              <a:rPr lang="en-US" b="1" dirty="0" smtClean="0"/>
              <a:t> allows you to keep the campaign open and actively accepting donations AFTER your deadline has passed</a:t>
            </a:r>
          </a:p>
          <a:p>
            <a:r>
              <a:rPr lang="en-US" b="1" dirty="0" smtClean="0"/>
              <a:t>Your campaign MUST have reached its goal before the deadline to use </a:t>
            </a:r>
            <a:r>
              <a:rPr lang="en-US" b="1" dirty="0" err="1" smtClean="0"/>
              <a:t>InDemand</a:t>
            </a:r>
            <a:endParaRPr lang="en-US" b="1" dirty="0" smtClean="0"/>
          </a:p>
          <a:p>
            <a:r>
              <a:rPr lang="en-US" b="1" dirty="0" smtClean="0"/>
              <a:t>No extra fees</a:t>
            </a:r>
          </a:p>
          <a:p>
            <a:endParaRPr lang="en-US" b="1" dirty="0" smtClean="0"/>
          </a:p>
          <a:p>
            <a:endParaRPr lang="en-US" dirty="0"/>
          </a:p>
          <a:p>
            <a:endParaRPr lang="en-US" dirty="0"/>
          </a:p>
        </p:txBody>
      </p:sp>
      <p:pic>
        <p:nvPicPr>
          <p:cNvPr id="819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5019" y="1441450"/>
            <a:ext cx="5553075" cy="3981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Date Placeholder 2"/>
          <p:cNvSpPr>
            <a:spLocks noGrp="1"/>
          </p:cNvSpPr>
          <p:nvPr>
            <p:ph type="dt" sz="half" idx="10"/>
          </p:nvPr>
        </p:nvSpPr>
        <p:spPr/>
        <p:txBody>
          <a:bodyPr/>
          <a:lstStyle/>
          <a:p>
            <a:fld id="{D7DFCF86-2D8B-484A-872D-D0F12D348967}" type="datetime1">
              <a:rPr lang="en-US" smtClean="0"/>
              <a:t>10/11/15</a:t>
            </a:fld>
            <a:endParaRPr lang="en-US" dirty="0"/>
          </a:p>
        </p:txBody>
      </p:sp>
      <p:sp>
        <p:nvSpPr>
          <p:cNvPr id="5" name="Footer Placeholder 4"/>
          <p:cNvSpPr>
            <a:spLocks noGrp="1"/>
          </p:cNvSpPr>
          <p:nvPr>
            <p:ph type="ftr" sz="quarter" idx="11"/>
          </p:nvPr>
        </p:nvSpPr>
        <p:spPr/>
        <p:txBody>
          <a:bodyPr/>
          <a:lstStyle/>
          <a:p>
            <a:r>
              <a:rPr lang="en-US" smtClean="0"/>
              <a:t>Crowdfunding EBrewer</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30</a:t>
            </a:fld>
            <a:endParaRPr lang="en-US" dirty="0"/>
          </a:p>
        </p:txBody>
      </p:sp>
    </p:spTree>
    <p:extLst>
      <p:ext uri="{BB962C8B-B14F-4D97-AF65-F5344CB8AC3E}">
        <p14:creationId xmlns:p14="http://schemas.microsoft.com/office/powerpoint/2010/main" val="556040295"/>
      </p:ext>
    </p:extLst>
  </p:cSld>
  <p:clrMapOvr>
    <a:masterClrMapping/>
  </p:clrMapOvr>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1907" y="191907"/>
            <a:ext cx="8596668" cy="699911"/>
          </a:xfrm>
        </p:spPr>
        <p:txBody>
          <a:bodyPr/>
          <a:lstStyle/>
          <a:p>
            <a:r>
              <a:rPr lang="en-US" dirty="0" err="1" smtClean="0"/>
              <a:t>Indiegogo</a:t>
            </a:r>
            <a:r>
              <a:rPr lang="en-US" dirty="0" smtClean="0"/>
              <a:t>: Updates  </a:t>
            </a:r>
            <a:endParaRPr lang="en-US" dirty="0"/>
          </a:p>
        </p:txBody>
      </p:sp>
      <p:sp>
        <p:nvSpPr>
          <p:cNvPr id="4" name="Content Placeholder 3"/>
          <p:cNvSpPr>
            <a:spLocks noGrp="1"/>
          </p:cNvSpPr>
          <p:nvPr>
            <p:ph idx="1"/>
          </p:nvPr>
        </p:nvSpPr>
        <p:spPr>
          <a:xfrm>
            <a:off x="5726932" y="1269383"/>
            <a:ext cx="5452535" cy="4973989"/>
          </a:xfrm>
        </p:spPr>
        <p:txBody>
          <a:bodyPr>
            <a:normAutofit/>
          </a:bodyPr>
          <a:lstStyle/>
          <a:p>
            <a:r>
              <a:rPr lang="en-US" b="1" dirty="0" smtClean="0"/>
              <a:t>Updates can be written messages, pics or videos, or perks</a:t>
            </a:r>
          </a:p>
          <a:p>
            <a:r>
              <a:rPr lang="en-US" b="1" dirty="0" smtClean="0"/>
              <a:t>Updates can be a call to action asking your donors to help promote your campaign</a:t>
            </a:r>
          </a:p>
          <a:p>
            <a:r>
              <a:rPr lang="en-US" b="1" dirty="0" smtClean="0"/>
              <a:t>Build a campaign plan that includes a schedule of when/what will be added for your updates</a:t>
            </a:r>
          </a:p>
          <a:p>
            <a:endParaRPr lang="en-US" dirty="0"/>
          </a:p>
          <a:p>
            <a:endParaRPr lang="en-US" dirty="0"/>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72752" y="1530702"/>
            <a:ext cx="4703763" cy="3638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Right Arrow 2"/>
          <p:cNvSpPr/>
          <p:nvPr/>
        </p:nvSpPr>
        <p:spPr>
          <a:xfrm rot="10800000">
            <a:off x="4865509" y="2033737"/>
            <a:ext cx="763923" cy="24231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5253E80E-9AD9-4DDD-8299-E00B43A85C32}" type="datetime1">
              <a:rPr lang="en-US" smtClean="0"/>
              <a:t>10/11/15</a:t>
            </a:fld>
            <a:endParaRPr lang="en-US" dirty="0"/>
          </a:p>
        </p:txBody>
      </p:sp>
      <p:sp>
        <p:nvSpPr>
          <p:cNvPr id="6" name="Footer Placeholder 5"/>
          <p:cNvSpPr>
            <a:spLocks noGrp="1"/>
          </p:cNvSpPr>
          <p:nvPr>
            <p:ph type="ftr" sz="quarter" idx="11"/>
          </p:nvPr>
        </p:nvSpPr>
        <p:spPr/>
        <p:txBody>
          <a:bodyPr/>
          <a:lstStyle/>
          <a:p>
            <a:r>
              <a:rPr lang="en-US" smtClean="0"/>
              <a:t>Crowdfunding EBrewer</a:t>
            </a:r>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31</a:t>
            </a:fld>
            <a:endParaRPr lang="en-US" dirty="0"/>
          </a:p>
        </p:txBody>
      </p:sp>
    </p:spTree>
    <p:extLst>
      <p:ext uri="{BB962C8B-B14F-4D97-AF65-F5344CB8AC3E}">
        <p14:creationId xmlns:p14="http://schemas.microsoft.com/office/powerpoint/2010/main" val="2376761509"/>
      </p:ext>
    </p:extLst>
  </p:cSld>
  <p:clrMapOvr>
    <a:masterClrMapping/>
  </p:clrMapOvr>
  <p:timing>
    <p:tnLst>
      <p:par>
        <p:cTn xmlns:p14="http://schemas.microsoft.com/office/powerpoint/2010/mai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1907" y="191907"/>
            <a:ext cx="8596668" cy="699911"/>
          </a:xfrm>
        </p:spPr>
        <p:txBody>
          <a:bodyPr/>
          <a:lstStyle/>
          <a:p>
            <a:r>
              <a:rPr lang="en-US" dirty="0" err="1" smtClean="0"/>
              <a:t>Indiegogo</a:t>
            </a:r>
            <a:r>
              <a:rPr lang="en-US" dirty="0" smtClean="0"/>
              <a:t>:  Ready -&gt; Set -&gt; GO!</a:t>
            </a:r>
            <a:endParaRPr lang="en-US" dirty="0"/>
          </a:p>
        </p:txBody>
      </p:sp>
      <p:sp>
        <p:nvSpPr>
          <p:cNvPr id="6" name="Content Placeholder 3"/>
          <p:cNvSpPr>
            <a:spLocks noGrp="1"/>
          </p:cNvSpPr>
          <p:nvPr>
            <p:ph idx="1"/>
          </p:nvPr>
        </p:nvSpPr>
        <p:spPr>
          <a:xfrm>
            <a:off x="1490134" y="1269383"/>
            <a:ext cx="7834488" cy="4973989"/>
          </a:xfrm>
        </p:spPr>
        <p:txBody>
          <a:bodyPr>
            <a:normAutofit/>
          </a:bodyPr>
          <a:lstStyle/>
          <a:p>
            <a:r>
              <a:rPr lang="en-US" b="1" dirty="0" smtClean="0"/>
              <a:t>Pre Campaign Prep Work Task List</a:t>
            </a:r>
          </a:p>
          <a:p>
            <a:pPr lvl="1"/>
            <a:r>
              <a:rPr lang="en-US" b="1" dirty="0" smtClean="0"/>
              <a:t>Social media, build followers, donate buttons, banking ready</a:t>
            </a:r>
          </a:p>
          <a:p>
            <a:r>
              <a:rPr lang="en-US" b="1" dirty="0" smtClean="0"/>
              <a:t>Campaign Details</a:t>
            </a:r>
          </a:p>
          <a:p>
            <a:pPr lvl="1"/>
            <a:r>
              <a:rPr lang="en-US" b="1" dirty="0" smtClean="0"/>
              <a:t>Goal, videos, written pitch, perks</a:t>
            </a:r>
          </a:p>
          <a:p>
            <a:r>
              <a:rPr lang="en-US" b="1" dirty="0" smtClean="0"/>
              <a:t>Execute Campaign</a:t>
            </a:r>
          </a:p>
          <a:p>
            <a:pPr lvl="1"/>
            <a:r>
              <a:rPr lang="en-US" b="1" dirty="0" smtClean="0"/>
              <a:t>Campaign schedule, owners of tasks, posting updates</a:t>
            </a:r>
          </a:p>
          <a:p>
            <a:endParaRPr lang="en-US" dirty="0"/>
          </a:p>
          <a:p>
            <a:endParaRPr lang="en-US" dirty="0"/>
          </a:p>
        </p:txBody>
      </p:sp>
      <p:sp>
        <p:nvSpPr>
          <p:cNvPr id="3" name="Date Placeholder 2"/>
          <p:cNvSpPr>
            <a:spLocks noGrp="1"/>
          </p:cNvSpPr>
          <p:nvPr>
            <p:ph type="dt" sz="half" idx="10"/>
          </p:nvPr>
        </p:nvSpPr>
        <p:spPr/>
        <p:txBody>
          <a:bodyPr/>
          <a:lstStyle/>
          <a:p>
            <a:fld id="{354C4EDC-59F7-4F6E-B617-3823275BAACD}" type="datetime1">
              <a:rPr lang="en-US" smtClean="0"/>
              <a:t>10/11/15</a:t>
            </a:fld>
            <a:endParaRPr lang="en-US" dirty="0"/>
          </a:p>
        </p:txBody>
      </p:sp>
      <p:sp>
        <p:nvSpPr>
          <p:cNvPr id="4" name="Footer Placeholder 3"/>
          <p:cNvSpPr>
            <a:spLocks noGrp="1"/>
          </p:cNvSpPr>
          <p:nvPr>
            <p:ph type="ftr" sz="quarter" idx="11"/>
          </p:nvPr>
        </p:nvSpPr>
        <p:spPr/>
        <p:txBody>
          <a:bodyPr/>
          <a:lstStyle/>
          <a:p>
            <a:r>
              <a:rPr lang="en-US" smtClean="0"/>
              <a:t>Crowdfunding EBrewer</a:t>
            </a:r>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smtClean="0"/>
              <a:pPr/>
              <a:t>32</a:t>
            </a:fld>
            <a:endParaRPr lang="en-US" dirty="0"/>
          </a:p>
        </p:txBody>
      </p:sp>
    </p:spTree>
    <p:extLst>
      <p:ext uri="{BB962C8B-B14F-4D97-AF65-F5344CB8AC3E}">
        <p14:creationId xmlns:p14="http://schemas.microsoft.com/office/powerpoint/2010/main" val="2694733883"/>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49956" y="192162"/>
            <a:ext cx="9909115" cy="752061"/>
          </a:xfrm>
        </p:spPr>
        <p:txBody>
          <a:bodyPr>
            <a:noAutofit/>
          </a:bodyPr>
          <a:lstStyle/>
          <a:p>
            <a:r>
              <a:rPr lang="en-US" sz="4400" b="1" dirty="0" err="1" smtClean="0"/>
              <a:t>Indiegogo</a:t>
            </a:r>
            <a:r>
              <a:rPr lang="en-US" sz="4400" b="1" dirty="0" smtClean="0"/>
              <a:t> </a:t>
            </a:r>
            <a:r>
              <a:rPr lang="en-US" sz="4400" b="1" dirty="0" err="1" smtClean="0"/>
              <a:t>crowdfunding</a:t>
            </a:r>
            <a:r>
              <a:rPr lang="en-US" sz="4400" b="1" dirty="0" smtClean="0"/>
              <a:t> platform</a:t>
            </a:r>
            <a:endParaRPr lang="en-US" sz="4400" b="1" dirty="0"/>
          </a:p>
        </p:txBody>
      </p:sp>
      <p:sp>
        <p:nvSpPr>
          <p:cNvPr id="5" name="Date Placeholder 4"/>
          <p:cNvSpPr>
            <a:spLocks noGrp="1"/>
          </p:cNvSpPr>
          <p:nvPr>
            <p:ph type="dt" sz="half" idx="10"/>
          </p:nvPr>
        </p:nvSpPr>
        <p:spPr/>
        <p:txBody>
          <a:bodyPr/>
          <a:lstStyle/>
          <a:p>
            <a:fld id="{FFB886F1-41DF-42C7-9B36-70D3E4B96D99}" type="datetime1">
              <a:rPr lang="en-US" smtClean="0"/>
              <a:t>10/11/15</a:t>
            </a:fld>
            <a:endParaRPr lang="en-US" dirty="0"/>
          </a:p>
        </p:txBody>
      </p:sp>
      <p:sp>
        <p:nvSpPr>
          <p:cNvPr id="6" name="Footer Placeholder 5"/>
          <p:cNvSpPr>
            <a:spLocks noGrp="1"/>
          </p:cNvSpPr>
          <p:nvPr>
            <p:ph type="ftr" sz="quarter" idx="11"/>
          </p:nvPr>
        </p:nvSpPr>
        <p:spPr/>
        <p:txBody>
          <a:bodyPr/>
          <a:lstStyle/>
          <a:p>
            <a:r>
              <a:rPr lang="en-US" smtClean="0"/>
              <a:t>Crowdfunding EBrewer</a:t>
            </a:r>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4</a:t>
            </a:fld>
            <a:endParaRPr lang="en-US" dirty="0"/>
          </a:p>
        </p:txBody>
      </p:sp>
      <p:sp>
        <p:nvSpPr>
          <p:cNvPr id="9" name="Rectangle 8"/>
          <p:cNvSpPr/>
          <p:nvPr/>
        </p:nvSpPr>
        <p:spPr>
          <a:xfrm>
            <a:off x="485953" y="1695445"/>
            <a:ext cx="10118691" cy="3046988"/>
          </a:xfrm>
          <a:prstGeom prst="rect">
            <a:avLst/>
          </a:prstGeom>
        </p:spPr>
        <p:txBody>
          <a:bodyPr wrap="square">
            <a:spAutoFit/>
          </a:bodyPr>
          <a:lstStyle/>
          <a:p>
            <a:r>
              <a:rPr lang="en-US" sz="4800" b="1" dirty="0" smtClean="0">
                <a:hlinkClick r:id="rId3"/>
              </a:rPr>
              <a:t>www.indiegogo.com</a:t>
            </a:r>
            <a:endParaRPr lang="en-US" sz="4800" b="1" dirty="0" smtClean="0"/>
          </a:p>
          <a:p>
            <a:endParaRPr lang="en-US" sz="4800" b="1" dirty="0"/>
          </a:p>
          <a:p>
            <a:r>
              <a:rPr lang="en-US" sz="4800" b="1" dirty="0" smtClean="0"/>
              <a:t>Search “tech2empower” </a:t>
            </a:r>
          </a:p>
          <a:p>
            <a:r>
              <a:rPr lang="en-US" sz="4800" b="1" dirty="0" smtClean="0"/>
              <a:t>(WAKE’s campaign for Ukraine)</a:t>
            </a:r>
            <a:endParaRPr lang="en-US" sz="4800" b="1" dirty="0"/>
          </a:p>
        </p:txBody>
      </p:sp>
      <p:pic>
        <p:nvPicPr>
          <p:cNvPr id="10" name="Picture 9" descr="tech2empower-final[3].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931207" y="6088089"/>
            <a:ext cx="4193959" cy="792192"/>
          </a:xfrm>
          <a:prstGeom prst="rect">
            <a:avLst/>
          </a:prstGeom>
        </p:spPr>
      </p:pic>
    </p:spTree>
    <p:extLst>
      <p:ext uri="{BB962C8B-B14F-4D97-AF65-F5344CB8AC3E}">
        <p14:creationId xmlns:p14="http://schemas.microsoft.com/office/powerpoint/2010/main" val="794092087"/>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42994" y="220980"/>
            <a:ext cx="8596668" cy="745067"/>
          </a:xfrm>
        </p:spPr>
        <p:txBody>
          <a:bodyPr/>
          <a:lstStyle/>
          <a:p>
            <a:r>
              <a:rPr lang="en-US" dirty="0" err="1" smtClean="0"/>
              <a:t>Indiegogo</a:t>
            </a:r>
            <a:r>
              <a:rPr lang="en-US" dirty="0"/>
              <a:t> </a:t>
            </a:r>
            <a:r>
              <a:rPr lang="en-US" dirty="0" smtClean="0"/>
              <a:t>Terminology</a:t>
            </a:r>
            <a:endParaRPr lang="en-US" dirty="0"/>
          </a:p>
        </p:txBody>
      </p:sp>
      <p:pic>
        <p:nvPicPr>
          <p:cNvPr id="1024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20869656">
            <a:off x="687193" y="2290406"/>
            <a:ext cx="4020374" cy="260724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44"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rot="628434">
            <a:off x="8819972" y="1694381"/>
            <a:ext cx="1599670" cy="52303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6"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637664" y="3834251"/>
            <a:ext cx="2393950" cy="11160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Oval Callout 3"/>
          <p:cNvSpPr/>
          <p:nvPr/>
        </p:nvSpPr>
        <p:spPr>
          <a:xfrm>
            <a:off x="457513" y="1123980"/>
            <a:ext cx="2016708" cy="1543756"/>
          </a:xfrm>
          <a:custGeom>
            <a:avLst/>
            <a:gdLst>
              <a:gd name="connsiteX0" fmla="*/ 619014 w 2122310"/>
              <a:gd name="connsiteY0" fmla="*/ 1981200 h 1761067"/>
              <a:gd name="connsiteX1" fmla="*/ 539671 w 2122310"/>
              <a:gd name="connsiteY1" fmla="*/ 1647405 h 1761067"/>
              <a:gd name="connsiteX2" fmla="*/ 166559 w 2122310"/>
              <a:gd name="connsiteY2" fmla="*/ 406938 h 1761067"/>
              <a:gd name="connsiteX3" fmla="*/ 1392012 w 2122310"/>
              <a:gd name="connsiteY3" fmla="*/ 43893 h 1761067"/>
              <a:gd name="connsiteX4" fmla="*/ 2069244 w 2122310"/>
              <a:gd name="connsiteY4" fmla="*/ 1155502 h 1761067"/>
              <a:gd name="connsiteX5" fmla="*/ 923846 w 2122310"/>
              <a:gd name="connsiteY5" fmla="*/ 1753665 h 1761067"/>
              <a:gd name="connsiteX6" fmla="*/ 619014 w 2122310"/>
              <a:gd name="connsiteY6" fmla="*/ 1981200 h 1761067"/>
              <a:gd name="connsiteX0" fmla="*/ 1036888 w 2122783"/>
              <a:gd name="connsiteY0" fmla="*/ 2240927 h 2240927"/>
              <a:gd name="connsiteX1" fmla="*/ 539856 w 2122783"/>
              <a:gd name="connsiteY1" fmla="*/ 1647488 h 2240927"/>
              <a:gd name="connsiteX2" fmla="*/ 166744 w 2122783"/>
              <a:gd name="connsiteY2" fmla="*/ 407021 h 2240927"/>
              <a:gd name="connsiteX3" fmla="*/ 1392197 w 2122783"/>
              <a:gd name="connsiteY3" fmla="*/ 43976 h 2240927"/>
              <a:gd name="connsiteX4" fmla="*/ 2069429 w 2122783"/>
              <a:gd name="connsiteY4" fmla="*/ 1155585 h 2240927"/>
              <a:gd name="connsiteX5" fmla="*/ 924031 w 2122783"/>
              <a:gd name="connsiteY5" fmla="*/ 1753748 h 2240927"/>
              <a:gd name="connsiteX6" fmla="*/ 1036888 w 2122783"/>
              <a:gd name="connsiteY6" fmla="*/ 2240927 h 22409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22783" h="2240927">
                <a:moveTo>
                  <a:pt x="1036888" y="2240927"/>
                </a:moveTo>
                <a:cubicBezTo>
                  <a:pt x="1010440" y="2129662"/>
                  <a:pt x="566304" y="1758753"/>
                  <a:pt x="539856" y="1647488"/>
                </a:cubicBezTo>
                <a:cubicBezTo>
                  <a:pt x="9791" y="1399299"/>
                  <a:pt x="-160607" y="832785"/>
                  <a:pt x="166744" y="407021"/>
                </a:cubicBezTo>
                <a:cubicBezTo>
                  <a:pt x="427399" y="68004"/>
                  <a:pt x="931731" y="-81406"/>
                  <a:pt x="1392197" y="43976"/>
                </a:cubicBezTo>
                <a:cubicBezTo>
                  <a:pt x="1949243" y="195655"/>
                  <a:pt x="2252507" y="693431"/>
                  <a:pt x="2069429" y="1155585"/>
                </a:cubicBezTo>
                <a:cubicBezTo>
                  <a:pt x="1910278" y="1557341"/>
                  <a:pt x="1429400" y="1808470"/>
                  <a:pt x="924031" y="1753748"/>
                </a:cubicBezTo>
                <a:lnTo>
                  <a:pt x="1036888" y="2240927"/>
                </a:lnTo>
                <a:close/>
              </a:path>
            </a:pathLst>
          </a:cu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smtClean="0"/>
              <a:t>“Campaign Card” </a:t>
            </a:r>
            <a:r>
              <a:rPr lang="en-US" sz="1600" dirty="0"/>
              <a:t>The small icon of your </a:t>
            </a:r>
            <a:r>
              <a:rPr lang="en-US" sz="1600" dirty="0" smtClean="0"/>
              <a:t>campaign </a:t>
            </a:r>
          </a:p>
          <a:p>
            <a:pPr algn="ctr"/>
            <a:endParaRPr lang="en-US" sz="1600" dirty="0"/>
          </a:p>
        </p:txBody>
      </p:sp>
      <p:sp>
        <p:nvSpPr>
          <p:cNvPr id="8" name="Oval Callout 3"/>
          <p:cNvSpPr/>
          <p:nvPr/>
        </p:nvSpPr>
        <p:spPr>
          <a:xfrm rot="931320">
            <a:off x="9915087" y="685417"/>
            <a:ext cx="2016708" cy="1837408"/>
          </a:xfrm>
          <a:custGeom>
            <a:avLst/>
            <a:gdLst>
              <a:gd name="connsiteX0" fmla="*/ 619014 w 2122310"/>
              <a:gd name="connsiteY0" fmla="*/ 1981200 h 1761067"/>
              <a:gd name="connsiteX1" fmla="*/ 539671 w 2122310"/>
              <a:gd name="connsiteY1" fmla="*/ 1647405 h 1761067"/>
              <a:gd name="connsiteX2" fmla="*/ 166559 w 2122310"/>
              <a:gd name="connsiteY2" fmla="*/ 406938 h 1761067"/>
              <a:gd name="connsiteX3" fmla="*/ 1392012 w 2122310"/>
              <a:gd name="connsiteY3" fmla="*/ 43893 h 1761067"/>
              <a:gd name="connsiteX4" fmla="*/ 2069244 w 2122310"/>
              <a:gd name="connsiteY4" fmla="*/ 1155502 h 1761067"/>
              <a:gd name="connsiteX5" fmla="*/ 923846 w 2122310"/>
              <a:gd name="connsiteY5" fmla="*/ 1753665 h 1761067"/>
              <a:gd name="connsiteX6" fmla="*/ 619014 w 2122310"/>
              <a:gd name="connsiteY6" fmla="*/ 1981200 h 1761067"/>
              <a:gd name="connsiteX0" fmla="*/ 1036888 w 2122783"/>
              <a:gd name="connsiteY0" fmla="*/ 2240927 h 2240927"/>
              <a:gd name="connsiteX1" fmla="*/ 539856 w 2122783"/>
              <a:gd name="connsiteY1" fmla="*/ 1647488 h 2240927"/>
              <a:gd name="connsiteX2" fmla="*/ 166744 w 2122783"/>
              <a:gd name="connsiteY2" fmla="*/ 407021 h 2240927"/>
              <a:gd name="connsiteX3" fmla="*/ 1392197 w 2122783"/>
              <a:gd name="connsiteY3" fmla="*/ 43976 h 2240927"/>
              <a:gd name="connsiteX4" fmla="*/ 2069429 w 2122783"/>
              <a:gd name="connsiteY4" fmla="*/ 1155585 h 2240927"/>
              <a:gd name="connsiteX5" fmla="*/ 924031 w 2122783"/>
              <a:gd name="connsiteY5" fmla="*/ 1753748 h 2240927"/>
              <a:gd name="connsiteX6" fmla="*/ 1036888 w 2122783"/>
              <a:gd name="connsiteY6" fmla="*/ 2240927 h 2240927"/>
              <a:gd name="connsiteX0" fmla="*/ 234798 w 2122783"/>
              <a:gd name="connsiteY0" fmla="*/ 2667194 h 2667194"/>
              <a:gd name="connsiteX1" fmla="*/ 539856 w 2122783"/>
              <a:gd name="connsiteY1" fmla="*/ 1647488 h 2667194"/>
              <a:gd name="connsiteX2" fmla="*/ 166744 w 2122783"/>
              <a:gd name="connsiteY2" fmla="*/ 407021 h 2667194"/>
              <a:gd name="connsiteX3" fmla="*/ 1392197 w 2122783"/>
              <a:gd name="connsiteY3" fmla="*/ 43976 h 2667194"/>
              <a:gd name="connsiteX4" fmla="*/ 2069429 w 2122783"/>
              <a:gd name="connsiteY4" fmla="*/ 1155585 h 2667194"/>
              <a:gd name="connsiteX5" fmla="*/ 924031 w 2122783"/>
              <a:gd name="connsiteY5" fmla="*/ 1753748 h 2667194"/>
              <a:gd name="connsiteX6" fmla="*/ 234798 w 2122783"/>
              <a:gd name="connsiteY6" fmla="*/ 2667194 h 26671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22783" h="2667194">
                <a:moveTo>
                  <a:pt x="234798" y="2667194"/>
                </a:moveTo>
                <a:cubicBezTo>
                  <a:pt x="208350" y="2555929"/>
                  <a:pt x="566304" y="1758753"/>
                  <a:pt x="539856" y="1647488"/>
                </a:cubicBezTo>
                <a:cubicBezTo>
                  <a:pt x="9791" y="1399299"/>
                  <a:pt x="-160607" y="832785"/>
                  <a:pt x="166744" y="407021"/>
                </a:cubicBezTo>
                <a:cubicBezTo>
                  <a:pt x="427399" y="68004"/>
                  <a:pt x="931731" y="-81406"/>
                  <a:pt x="1392197" y="43976"/>
                </a:cubicBezTo>
                <a:cubicBezTo>
                  <a:pt x="1949243" y="195655"/>
                  <a:pt x="2252507" y="693431"/>
                  <a:pt x="2069429" y="1155585"/>
                </a:cubicBezTo>
                <a:cubicBezTo>
                  <a:pt x="1910278" y="1557341"/>
                  <a:pt x="1429400" y="1808470"/>
                  <a:pt x="924031" y="1753748"/>
                </a:cubicBezTo>
                <a:lnTo>
                  <a:pt x="234798" y="2667194"/>
                </a:lnTo>
                <a:close/>
              </a:path>
            </a:pathLst>
          </a:cu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smtClean="0"/>
              <a:t>“Perks”</a:t>
            </a:r>
          </a:p>
          <a:p>
            <a:pPr algn="ctr"/>
            <a:r>
              <a:rPr lang="en-US" sz="1600" dirty="0" smtClean="0"/>
              <a:t>What you give to </a:t>
            </a:r>
            <a:r>
              <a:rPr lang="en-US" sz="1600" dirty="0"/>
              <a:t> </a:t>
            </a:r>
            <a:r>
              <a:rPr lang="en-US" sz="1600" dirty="0" smtClean="0"/>
              <a:t>your donors</a:t>
            </a:r>
          </a:p>
          <a:p>
            <a:pPr algn="ctr"/>
            <a:r>
              <a:rPr lang="en-US" sz="1600" dirty="0" smtClean="0"/>
              <a:t> </a:t>
            </a:r>
          </a:p>
          <a:p>
            <a:pPr algn="ctr"/>
            <a:endParaRPr lang="en-US" sz="1600" dirty="0"/>
          </a:p>
        </p:txBody>
      </p:sp>
      <p:sp>
        <p:nvSpPr>
          <p:cNvPr id="10" name="Oval Callout 3"/>
          <p:cNvSpPr/>
          <p:nvPr/>
        </p:nvSpPr>
        <p:spPr>
          <a:xfrm rot="882822">
            <a:off x="6431521" y="2783953"/>
            <a:ext cx="2016708" cy="1543756"/>
          </a:xfrm>
          <a:custGeom>
            <a:avLst/>
            <a:gdLst>
              <a:gd name="connsiteX0" fmla="*/ 619014 w 2122310"/>
              <a:gd name="connsiteY0" fmla="*/ 1981200 h 1761067"/>
              <a:gd name="connsiteX1" fmla="*/ 539671 w 2122310"/>
              <a:gd name="connsiteY1" fmla="*/ 1647405 h 1761067"/>
              <a:gd name="connsiteX2" fmla="*/ 166559 w 2122310"/>
              <a:gd name="connsiteY2" fmla="*/ 406938 h 1761067"/>
              <a:gd name="connsiteX3" fmla="*/ 1392012 w 2122310"/>
              <a:gd name="connsiteY3" fmla="*/ 43893 h 1761067"/>
              <a:gd name="connsiteX4" fmla="*/ 2069244 w 2122310"/>
              <a:gd name="connsiteY4" fmla="*/ 1155502 h 1761067"/>
              <a:gd name="connsiteX5" fmla="*/ 923846 w 2122310"/>
              <a:gd name="connsiteY5" fmla="*/ 1753665 h 1761067"/>
              <a:gd name="connsiteX6" fmla="*/ 619014 w 2122310"/>
              <a:gd name="connsiteY6" fmla="*/ 1981200 h 1761067"/>
              <a:gd name="connsiteX0" fmla="*/ 1036888 w 2122783"/>
              <a:gd name="connsiteY0" fmla="*/ 2240927 h 2240927"/>
              <a:gd name="connsiteX1" fmla="*/ 539856 w 2122783"/>
              <a:gd name="connsiteY1" fmla="*/ 1647488 h 2240927"/>
              <a:gd name="connsiteX2" fmla="*/ 166744 w 2122783"/>
              <a:gd name="connsiteY2" fmla="*/ 407021 h 2240927"/>
              <a:gd name="connsiteX3" fmla="*/ 1392197 w 2122783"/>
              <a:gd name="connsiteY3" fmla="*/ 43976 h 2240927"/>
              <a:gd name="connsiteX4" fmla="*/ 2069429 w 2122783"/>
              <a:gd name="connsiteY4" fmla="*/ 1155585 h 2240927"/>
              <a:gd name="connsiteX5" fmla="*/ 924031 w 2122783"/>
              <a:gd name="connsiteY5" fmla="*/ 1753748 h 2240927"/>
              <a:gd name="connsiteX6" fmla="*/ 1036888 w 2122783"/>
              <a:gd name="connsiteY6" fmla="*/ 2240927 h 22409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22783" h="2240927">
                <a:moveTo>
                  <a:pt x="1036888" y="2240927"/>
                </a:moveTo>
                <a:cubicBezTo>
                  <a:pt x="1010440" y="2129662"/>
                  <a:pt x="566304" y="1758753"/>
                  <a:pt x="539856" y="1647488"/>
                </a:cubicBezTo>
                <a:cubicBezTo>
                  <a:pt x="9791" y="1399299"/>
                  <a:pt x="-160607" y="832785"/>
                  <a:pt x="166744" y="407021"/>
                </a:cubicBezTo>
                <a:cubicBezTo>
                  <a:pt x="427399" y="68004"/>
                  <a:pt x="931731" y="-81406"/>
                  <a:pt x="1392197" y="43976"/>
                </a:cubicBezTo>
                <a:cubicBezTo>
                  <a:pt x="1949243" y="195655"/>
                  <a:pt x="2252507" y="693431"/>
                  <a:pt x="2069429" y="1155585"/>
                </a:cubicBezTo>
                <a:cubicBezTo>
                  <a:pt x="1910278" y="1557341"/>
                  <a:pt x="1429400" y="1808470"/>
                  <a:pt x="924031" y="1753748"/>
                </a:cubicBezTo>
                <a:lnTo>
                  <a:pt x="1036888" y="2240927"/>
                </a:lnTo>
                <a:close/>
              </a:path>
            </a:pathLst>
          </a:cu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smtClean="0"/>
              <a:t>“Campaigner Profile Card” </a:t>
            </a:r>
          </a:p>
          <a:p>
            <a:pPr algn="ctr"/>
            <a:r>
              <a:rPr lang="en-US" sz="1600" dirty="0" smtClean="0"/>
              <a:t>You or your Org’s info</a:t>
            </a:r>
          </a:p>
          <a:p>
            <a:pPr algn="ctr"/>
            <a:endParaRPr lang="en-US" sz="1600" dirty="0"/>
          </a:p>
        </p:txBody>
      </p:sp>
      <p:sp>
        <p:nvSpPr>
          <p:cNvPr id="11" name="Content Placeholder 2"/>
          <p:cNvSpPr txBox="1">
            <a:spLocks/>
          </p:cNvSpPr>
          <p:nvPr/>
        </p:nvSpPr>
        <p:spPr>
          <a:xfrm>
            <a:off x="1310525" y="5311283"/>
            <a:ext cx="4576514" cy="1567037"/>
          </a:xfrm>
          <a:prstGeom prst="rect">
            <a:avLst/>
          </a:prstGeom>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r>
              <a:rPr lang="en-US" dirty="0" smtClean="0"/>
              <a:t>Let’s look at an example:</a:t>
            </a:r>
          </a:p>
          <a:p>
            <a:pPr lvl="1"/>
            <a:r>
              <a:rPr lang="en-US" dirty="0">
                <a:hlinkClick r:id="rId6"/>
              </a:rPr>
              <a:t>https://</a:t>
            </a:r>
            <a:r>
              <a:rPr lang="en-US" dirty="0" smtClean="0">
                <a:hlinkClick r:id="rId6"/>
              </a:rPr>
              <a:t>www.indiegogo.com</a:t>
            </a:r>
            <a:endParaRPr lang="en-US" dirty="0" smtClean="0"/>
          </a:p>
          <a:p>
            <a:pPr lvl="1"/>
            <a:endParaRPr lang="en-US" dirty="0" smtClean="0"/>
          </a:p>
          <a:p>
            <a:pPr lvl="1"/>
            <a:endParaRPr lang="en-US" dirty="0" smtClean="0"/>
          </a:p>
          <a:p>
            <a:pPr lvl="1"/>
            <a:endParaRPr lang="en-US" dirty="0" smtClean="0"/>
          </a:p>
          <a:p>
            <a:endParaRPr lang="en-US" dirty="0" smtClean="0"/>
          </a:p>
          <a:p>
            <a:endParaRPr lang="en-US" dirty="0"/>
          </a:p>
        </p:txBody>
      </p:sp>
      <p:pic>
        <p:nvPicPr>
          <p:cNvPr id="1028" name="Picture 4"/>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341450" y="4814406"/>
            <a:ext cx="2800350" cy="11144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3" name="Oval Callout 3"/>
          <p:cNvSpPr/>
          <p:nvPr/>
        </p:nvSpPr>
        <p:spPr>
          <a:xfrm rot="21392285">
            <a:off x="4426743" y="987973"/>
            <a:ext cx="2396154" cy="2536021"/>
          </a:xfrm>
          <a:custGeom>
            <a:avLst/>
            <a:gdLst>
              <a:gd name="connsiteX0" fmla="*/ 619014 w 2122310"/>
              <a:gd name="connsiteY0" fmla="*/ 1981200 h 1761067"/>
              <a:gd name="connsiteX1" fmla="*/ 539671 w 2122310"/>
              <a:gd name="connsiteY1" fmla="*/ 1647405 h 1761067"/>
              <a:gd name="connsiteX2" fmla="*/ 166559 w 2122310"/>
              <a:gd name="connsiteY2" fmla="*/ 406938 h 1761067"/>
              <a:gd name="connsiteX3" fmla="*/ 1392012 w 2122310"/>
              <a:gd name="connsiteY3" fmla="*/ 43893 h 1761067"/>
              <a:gd name="connsiteX4" fmla="*/ 2069244 w 2122310"/>
              <a:gd name="connsiteY4" fmla="*/ 1155502 h 1761067"/>
              <a:gd name="connsiteX5" fmla="*/ 923846 w 2122310"/>
              <a:gd name="connsiteY5" fmla="*/ 1753665 h 1761067"/>
              <a:gd name="connsiteX6" fmla="*/ 619014 w 2122310"/>
              <a:gd name="connsiteY6" fmla="*/ 1981200 h 1761067"/>
              <a:gd name="connsiteX0" fmla="*/ 1036888 w 2122783"/>
              <a:gd name="connsiteY0" fmla="*/ 2240927 h 2240927"/>
              <a:gd name="connsiteX1" fmla="*/ 539856 w 2122783"/>
              <a:gd name="connsiteY1" fmla="*/ 1647488 h 2240927"/>
              <a:gd name="connsiteX2" fmla="*/ 166744 w 2122783"/>
              <a:gd name="connsiteY2" fmla="*/ 407021 h 2240927"/>
              <a:gd name="connsiteX3" fmla="*/ 1392197 w 2122783"/>
              <a:gd name="connsiteY3" fmla="*/ 43976 h 2240927"/>
              <a:gd name="connsiteX4" fmla="*/ 2069429 w 2122783"/>
              <a:gd name="connsiteY4" fmla="*/ 1155585 h 2240927"/>
              <a:gd name="connsiteX5" fmla="*/ 924031 w 2122783"/>
              <a:gd name="connsiteY5" fmla="*/ 1753748 h 2240927"/>
              <a:gd name="connsiteX6" fmla="*/ 1036888 w 2122783"/>
              <a:gd name="connsiteY6" fmla="*/ 2240927 h 2240927"/>
              <a:gd name="connsiteX0" fmla="*/ 234798 w 2122783"/>
              <a:gd name="connsiteY0" fmla="*/ 2667194 h 2667194"/>
              <a:gd name="connsiteX1" fmla="*/ 539856 w 2122783"/>
              <a:gd name="connsiteY1" fmla="*/ 1647488 h 2667194"/>
              <a:gd name="connsiteX2" fmla="*/ 166744 w 2122783"/>
              <a:gd name="connsiteY2" fmla="*/ 407021 h 2667194"/>
              <a:gd name="connsiteX3" fmla="*/ 1392197 w 2122783"/>
              <a:gd name="connsiteY3" fmla="*/ 43976 h 2667194"/>
              <a:gd name="connsiteX4" fmla="*/ 2069429 w 2122783"/>
              <a:gd name="connsiteY4" fmla="*/ 1155585 h 2667194"/>
              <a:gd name="connsiteX5" fmla="*/ 924031 w 2122783"/>
              <a:gd name="connsiteY5" fmla="*/ 1753748 h 2667194"/>
              <a:gd name="connsiteX6" fmla="*/ 234798 w 2122783"/>
              <a:gd name="connsiteY6" fmla="*/ 2667194 h 26671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22783" h="2667194">
                <a:moveTo>
                  <a:pt x="234798" y="2667194"/>
                </a:moveTo>
                <a:cubicBezTo>
                  <a:pt x="208350" y="2555929"/>
                  <a:pt x="566304" y="1758753"/>
                  <a:pt x="539856" y="1647488"/>
                </a:cubicBezTo>
                <a:cubicBezTo>
                  <a:pt x="9791" y="1399299"/>
                  <a:pt x="-160607" y="832785"/>
                  <a:pt x="166744" y="407021"/>
                </a:cubicBezTo>
                <a:cubicBezTo>
                  <a:pt x="427399" y="68004"/>
                  <a:pt x="931731" y="-81406"/>
                  <a:pt x="1392197" y="43976"/>
                </a:cubicBezTo>
                <a:cubicBezTo>
                  <a:pt x="1949243" y="195655"/>
                  <a:pt x="2252507" y="693431"/>
                  <a:pt x="2069429" y="1155585"/>
                </a:cubicBezTo>
                <a:cubicBezTo>
                  <a:pt x="1910278" y="1557341"/>
                  <a:pt x="1429400" y="1808470"/>
                  <a:pt x="924031" y="1753748"/>
                </a:cubicBezTo>
                <a:lnTo>
                  <a:pt x="234798" y="2667194"/>
                </a:lnTo>
                <a:close/>
              </a:path>
            </a:pathLst>
          </a:cu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smtClean="0"/>
              <a:t>“Campaign”</a:t>
            </a:r>
          </a:p>
          <a:p>
            <a:pPr algn="ctr"/>
            <a:r>
              <a:rPr lang="en-US" sz="2400" dirty="0" smtClean="0"/>
              <a:t>Your fundraising</a:t>
            </a:r>
          </a:p>
          <a:p>
            <a:pPr algn="ctr"/>
            <a:r>
              <a:rPr lang="en-US" sz="2400" dirty="0" smtClean="0"/>
              <a:t>Event!</a:t>
            </a:r>
          </a:p>
          <a:p>
            <a:pPr algn="ctr"/>
            <a:endParaRPr lang="en-US" sz="2400" dirty="0" smtClean="0"/>
          </a:p>
          <a:p>
            <a:pPr algn="ctr"/>
            <a:r>
              <a:rPr lang="en-US" sz="1600" dirty="0" smtClean="0"/>
              <a:t> </a:t>
            </a:r>
          </a:p>
          <a:p>
            <a:pPr algn="ctr"/>
            <a:endParaRPr lang="en-US" sz="1600" dirty="0"/>
          </a:p>
        </p:txBody>
      </p:sp>
      <p:sp>
        <p:nvSpPr>
          <p:cNvPr id="3" name="Date Placeholder 2"/>
          <p:cNvSpPr>
            <a:spLocks noGrp="1"/>
          </p:cNvSpPr>
          <p:nvPr>
            <p:ph type="dt" sz="half" idx="10"/>
          </p:nvPr>
        </p:nvSpPr>
        <p:spPr/>
        <p:txBody>
          <a:bodyPr/>
          <a:lstStyle/>
          <a:p>
            <a:fld id="{18017FD1-9CEC-4ECB-B42A-F0297ED84A7D}" type="datetime1">
              <a:rPr lang="en-US" smtClean="0"/>
              <a:t>10/11/15</a:t>
            </a:fld>
            <a:endParaRPr lang="en-US" dirty="0"/>
          </a:p>
        </p:txBody>
      </p:sp>
      <p:sp>
        <p:nvSpPr>
          <p:cNvPr id="5" name="Footer Placeholder 4"/>
          <p:cNvSpPr>
            <a:spLocks noGrp="1"/>
          </p:cNvSpPr>
          <p:nvPr>
            <p:ph type="ftr" sz="quarter" idx="11"/>
          </p:nvPr>
        </p:nvSpPr>
        <p:spPr/>
        <p:txBody>
          <a:bodyPr/>
          <a:lstStyle/>
          <a:p>
            <a:r>
              <a:rPr lang="en-US" dirty="0" smtClean="0"/>
              <a:t>Crowdfunding </a:t>
            </a:r>
            <a:r>
              <a:rPr lang="en-US" dirty="0" err="1" smtClean="0"/>
              <a:t>EBrewer</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5</a:t>
            </a:fld>
            <a:endParaRPr lang="en-US" dirty="0"/>
          </a:p>
        </p:txBody>
      </p:sp>
      <p:pic>
        <p:nvPicPr>
          <p:cNvPr id="15" name="Picture 14" descr="tech2empower-final[3].png"/>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7953486" y="6132657"/>
            <a:ext cx="4193959" cy="792192"/>
          </a:xfrm>
          <a:prstGeom prst="rect">
            <a:avLst/>
          </a:prstGeom>
        </p:spPr>
      </p:pic>
    </p:spTree>
    <p:extLst>
      <p:ext uri="{BB962C8B-B14F-4D97-AF65-F5344CB8AC3E}">
        <p14:creationId xmlns:p14="http://schemas.microsoft.com/office/powerpoint/2010/main" val="272711347"/>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42994" y="220980"/>
            <a:ext cx="8596668" cy="745067"/>
          </a:xfrm>
        </p:spPr>
        <p:txBody>
          <a:bodyPr/>
          <a:lstStyle/>
          <a:p>
            <a:r>
              <a:rPr lang="en-US" dirty="0" err="1" smtClean="0"/>
              <a:t>Indiegogo</a:t>
            </a:r>
            <a:r>
              <a:rPr lang="en-US" dirty="0" smtClean="0"/>
              <a:t>:  Key Points</a:t>
            </a:r>
            <a:endParaRPr lang="en-US" dirty="0"/>
          </a:p>
        </p:txBody>
      </p:sp>
      <p:sp>
        <p:nvSpPr>
          <p:cNvPr id="3" name="Content Placeholder 2"/>
          <p:cNvSpPr>
            <a:spLocks noGrp="1"/>
          </p:cNvSpPr>
          <p:nvPr>
            <p:ph idx="1"/>
          </p:nvPr>
        </p:nvSpPr>
        <p:spPr>
          <a:xfrm>
            <a:off x="498765" y="1263527"/>
            <a:ext cx="9958646" cy="4954386"/>
          </a:xfrm>
        </p:spPr>
        <p:txBody>
          <a:bodyPr>
            <a:normAutofit/>
          </a:bodyPr>
          <a:lstStyle/>
          <a:p>
            <a:r>
              <a:rPr lang="en-US" sz="2400" dirty="0" smtClean="0"/>
              <a:t>It’s not magic money</a:t>
            </a:r>
          </a:p>
          <a:p>
            <a:r>
              <a:rPr lang="en-US" sz="2400" dirty="0"/>
              <a:t>B</a:t>
            </a:r>
            <a:r>
              <a:rPr lang="en-US" sz="2400" dirty="0" smtClean="0"/>
              <a:t>ig shots = products &amp; capital funding for marketing</a:t>
            </a:r>
          </a:p>
          <a:p>
            <a:r>
              <a:rPr lang="en-US" sz="2400" dirty="0" smtClean="0"/>
              <a:t>Start short and small</a:t>
            </a:r>
          </a:p>
          <a:p>
            <a:r>
              <a:rPr lang="en-US" sz="2400" dirty="0" smtClean="0"/>
              <a:t>Proven: Those who are 30% funded in first 48 hours have most success</a:t>
            </a:r>
          </a:p>
          <a:p>
            <a:r>
              <a:rPr lang="en-US" sz="2400" dirty="0" smtClean="0"/>
              <a:t>Can receive funding even if target amount is not reached via the Flex funding option</a:t>
            </a:r>
          </a:p>
          <a:p>
            <a:r>
              <a:rPr lang="en-US" sz="2400" dirty="0" smtClean="0"/>
              <a:t>Stats:  A “1-2% fund rate” is considered high</a:t>
            </a:r>
          </a:p>
          <a:p>
            <a:pPr lvl="1"/>
            <a:r>
              <a:rPr lang="en-US" sz="2400" dirty="0" smtClean="0"/>
              <a:t>only 1-2 persons per 100 hits will donate – and that’s considered good!</a:t>
            </a:r>
          </a:p>
          <a:p>
            <a:endParaRPr lang="en-US" dirty="0"/>
          </a:p>
        </p:txBody>
      </p:sp>
      <p:sp>
        <p:nvSpPr>
          <p:cNvPr id="4" name="Date Placeholder 3"/>
          <p:cNvSpPr>
            <a:spLocks noGrp="1"/>
          </p:cNvSpPr>
          <p:nvPr>
            <p:ph type="dt" sz="half" idx="10"/>
          </p:nvPr>
        </p:nvSpPr>
        <p:spPr/>
        <p:txBody>
          <a:bodyPr/>
          <a:lstStyle/>
          <a:p>
            <a:fld id="{4880222B-F1EB-4ADA-ACB1-D8BAEA90B88E}" type="datetime1">
              <a:rPr lang="en-US" smtClean="0"/>
              <a:t>10/11/15</a:t>
            </a:fld>
            <a:endParaRPr lang="en-US" dirty="0"/>
          </a:p>
        </p:txBody>
      </p:sp>
      <p:sp>
        <p:nvSpPr>
          <p:cNvPr id="5" name="Footer Placeholder 4"/>
          <p:cNvSpPr>
            <a:spLocks noGrp="1"/>
          </p:cNvSpPr>
          <p:nvPr>
            <p:ph type="ftr" sz="quarter" idx="11"/>
          </p:nvPr>
        </p:nvSpPr>
        <p:spPr/>
        <p:txBody>
          <a:bodyPr/>
          <a:lstStyle/>
          <a:p>
            <a:r>
              <a:rPr lang="en-US" smtClean="0"/>
              <a:t>Crowdfunding EBrewer</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6</a:t>
            </a:fld>
            <a:endParaRPr lang="en-US" dirty="0"/>
          </a:p>
        </p:txBody>
      </p:sp>
    </p:spTree>
    <p:extLst>
      <p:ext uri="{BB962C8B-B14F-4D97-AF65-F5344CB8AC3E}">
        <p14:creationId xmlns:p14="http://schemas.microsoft.com/office/powerpoint/2010/main" val="4144786243"/>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94959" y="210600"/>
            <a:ext cx="8596668" cy="1320800"/>
          </a:xfrm>
        </p:spPr>
        <p:txBody>
          <a:bodyPr/>
          <a:lstStyle/>
          <a:p>
            <a:r>
              <a:rPr lang="en-US" dirty="0" smtClean="0"/>
              <a:t>Let’s Do Some Math</a:t>
            </a:r>
            <a:endParaRPr lang="en-US" dirty="0"/>
          </a:p>
        </p:txBody>
      </p:sp>
      <p:sp>
        <p:nvSpPr>
          <p:cNvPr id="3" name="Content Placeholder 2"/>
          <p:cNvSpPr>
            <a:spLocks noGrp="1"/>
          </p:cNvSpPr>
          <p:nvPr>
            <p:ph idx="1"/>
          </p:nvPr>
        </p:nvSpPr>
        <p:spPr>
          <a:xfrm>
            <a:off x="677334" y="914415"/>
            <a:ext cx="11076862" cy="5702516"/>
          </a:xfrm>
        </p:spPr>
        <p:txBody>
          <a:bodyPr>
            <a:noAutofit/>
          </a:bodyPr>
          <a:lstStyle/>
          <a:p>
            <a:r>
              <a:rPr lang="en-US" sz="2400" dirty="0" smtClean="0"/>
              <a:t>Start with a $5000 campaign</a:t>
            </a:r>
          </a:p>
          <a:p>
            <a:pPr lvl="1"/>
            <a:r>
              <a:rPr lang="en-US" sz="2400" dirty="0" smtClean="0"/>
              <a:t>30% funded in first 48 </a:t>
            </a:r>
            <a:r>
              <a:rPr lang="en-US" sz="2400" dirty="0" err="1" smtClean="0"/>
              <a:t>hrs</a:t>
            </a:r>
            <a:r>
              <a:rPr lang="en-US" sz="2400" dirty="0" smtClean="0"/>
              <a:t> = $1500</a:t>
            </a:r>
          </a:p>
          <a:p>
            <a:pPr lvl="1"/>
            <a:r>
              <a:rPr lang="en-US" sz="2400" dirty="0" smtClean="0"/>
              <a:t>Each donation is $100 = you need 15 donors</a:t>
            </a:r>
          </a:p>
          <a:p>
            <a:pPr lvl="1"/>
            <a:r>
              <a:rPr lang="en-US" sz="2400" dirty="0" smtClean="0"/>
              <a:t>Do you have 15 friends &amp; family who will donate $100 in the first 48 </a:t>
            </a:r>
            <a:r>
              <a:rPr lang="en-US" sz="2400" dirty="0" err="1" smtClean="0"/>
              <a:t>hrs</a:t>
            </a:r>
            <a:r>
              <a:rPr lang="en-US" sz="2400" dirty="0" smtClean="0"/>
              <a:t>?</a:t>
            </a:r>
          </a:p>
          <a:p>
            <a:pPr lvl="1"/>
            <a:r>
              <a:rPr lang="en-US" sz="2400" dirty="0" smtClean="0"/>
              <a:t>You still need another $3500 from your social media followers </a:t>
            </a:r>
          </a:p>
          <a:p>
            <a:pPr lvl="1"/>
            <a:r>
              <a:rPr lang="en-US" sz="2400" dirty="0" smtClean="0"/>
              <a:t>Average $20 = 175 donors at 2% fund rate = 8,700 hits</a:t>
            </a:r>
            <a:endParaRPr lang="en-US" sz="2400" dirty="0"/>
          </a:p>
          <a:p>
            <a:pPr lvl="1"/>
            <a:r>
              <a:rPr lang="en-US" sz="2400" dirty="0"/>
              <a:t>Ask your friends and family what they would </a:t>
            </a:r>
            <a:r>
              <a:rPr lang="en-US" sz="2400" dirty="0" smtClean="0"/>
              <a:t>donate </a:t>
            </a:r>
            <a:endParaRPr lang="en-US" sz="2400" dirty="0"/>
          </a:p>
          <a:p>
            <a:pPr lvl="1"/>
            <a:r>
              <a:rPr lang="en-US" sz="2400" dirty="0" smtClean="0"/>
              <a:t>Review your supporter lists and estimate what they would donate</a:t>
            </a:r>
          </a:p>
          <a:p>
            <a:pPr lvl="1"/>
            <a:r>
              <a:rPr lang="en-US" sz="2400" dirty="0" smtClean="0"/>
              <a:t>Post on your FB page and ask your followers if they would donate $10, 20 $50 to your campaign</a:t>
            </a:r>
          </a:p>
        </p:txBody>
      </p:sp>
      <p:sp>
        <p:nvSpPr>
          <p:cNvPr id="4" name="Date Placeholder 3"/>
          <p:cNvSpPr>
            <a:spLocks noGrp="1"/>
          </p:cNvSpPr>
          <p:nvPr>
            <p:ph type="dt" sz="half" idx="10"/>
          </p:nvPr>
        </p:nvSpPr>
        <p:spPr/>
        <p:txBody>
          <a:bodyPr/>
          <a:lstStyle/>
          <a:p>
            <a:fld id="{4F6453A0-E1A8-4614-B90E-F35167E8B3D3}" type="datetime1">
              <a:rPr lang="en-US" smtClean="0"/>
              <a:t>10/11/15</a:t>
            </a:fld>
            <a:endParaRPr lang="en-US" dirty="0"/>
          </a:p>
        </p:txBody>
      </p:sp>
      <p:sp>
        <p:nvSpPr>
          <p:cNvPr id="5" name="Footer Placeholder 4"/>
          <p:cNvSpPr>
            <a:spLocks noGrp="1"/>
          </p:cNvSpPr>
          <p:nvPr>
            <p:ph type="ftr" sz="quarter" idx="11"/>
          </p:nvPr>
        </p:nvSpPr>
        <p:spPr/>
        <p:txBody>
          <a:bodyPr/>
          <a:lstStyle/>
          <a:p>
            <a:r>
              <a:rPr lang="en-US" smtClean="0"/>
              <a:t>Crowdfunding EBrewer</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7</a:t>
            </a:fld>
            <a:endParaRPr lang="en-US" dirty="0"/>
          </a:p>
        </p:txBody>
      </p:sp>
    </p:spTree>
    <p:extLst>
      <p:ext uri="{BB962C8B-B14F-4D97-AF65-F5344CB8AC3E}">
        <p14:creationId xmlns:p14="http://schemas.microsoft.com/office/powerpoint/2010/main" val="689638762"/>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42994" y="220980"/>
            <a:ext cx="8596668" cy="745067"/>
          </a:xfrm>
        </p:spPr>
        <p:txBody>
          <a:bodyPr/>
          <a:lstStyle/>
          <a:p>
            <a:r>
              <a:rPr lang="en-US" dirty="0" err="1" smtClean="0"/>
              <a:t>Indiegogo</a:t>
            </a:r>
            <a:r>
              <a:rPr lang="en-US" dirty="0" smtClean="0"/>
              <a:t>:  Key Points</a:t>
            </a:r>
            <a:endParaRPr lang="en-US" dirty="0"/>
          </a:p>
        </p:txBody>
      </p:sp>
      <p:sp>
        <p:nvSpPr>
          <p:cNvPr id="3" name="Content Placeholder 2"/>
          <p:cNvSpPr>
            <a:spLocks noGrp="1"/>
          </p:cNvSpPr>
          <p:nvPr>
            <p:ph idx="1"/>
          </p:nvPr>
        </p:nvSpPr>
        <p:spPr>
          <a:xfrm>
            <a:off x="677333" y="1016001"/>
            <a:ext cx="10993736" cy="5452532"/>
          </a:xfrm>
        </p:spPr>
        <p:txBody>
          <a:bodyPr>
            <a:normAutofit/>
          </a:bodyPr>
          <a:lstStyle/>
          <a:p>
            <a:r>
              <a:rPr lang="en-US" dirty="0" smtClean="0"/>
              <a:t>Start </a:t>
            </a:r>
            <a:r>
              <a:rPr lang="en-US" dirty="0"/>
              <a:t>with smaller campaigns </a:t>
            </a:r>
            <a:r>
              <a:rPr lang="en-US" dirty="0" smtClean="0"/>
              <a:t>to build trust, increase your audience </a:t>
            </a:r>
            <a:r>
              <a:rPr lang="en-US" dirty="0"/>
              <a:t>and </a:t>
            </a:r>
            <a:r>
              <a:rPr lang="en-US" dirty="0" smtClean="0"/>
              <a:t>create a </a:t>
            </a:r>
            <a:r>
              <a:rPr lang="en-US" dirty="0"/>
              <a:t>history of successful campaigns. </a:t>
            </a:r>
            <a:endParaRPr lang="en-US" dirty="0" smtClean="0"/>
          </a:p>
          <a:p>
            <a:pPr lvl="1"/>
            <a:r>
              <a:rPr lang="en-US" dirty="0" smtClean="0"/>
              <a:t>Ideas </a:t>
            </a:r>
            <a:r>
              <a:rPr lang="en-US" dirty="0"/>
              <a:t>for small campaigns:</a:t>
            </a:r>
            <a:endParaRPr lang="en-US" sz="2600" dirty="0"/>
          </a:p>
          <a:p>
            <a:pPr lvl="2"/>
            <a:r>
              <a:rPr lang="en-US" dirty="0" smtClean="0"/>
              <a:t>Funds for under privileged kids camp</a:t>
            </a:r>
          </a:p>
          <a:p>
            <a:pPr lvl="2"/>
            <a:r>
              <a:rPr lang="en-US" dirty="0" smtClean="0"/>
              <a:t>Funds for self defense classes for girls in refugee camps</a:t>
            </a:r>
          </a:p>
          <a:p>
            <a:pPr lvl="2"/>
            <a:r>
              <a:rPr lang="en-US" dirty="0" smtClean="0"/>
              <a:t>Funds to teach a child to read</a:t>
            </a:r>
            <a:endParaRPr lang="en-US" dirty="0"/>
          </a:p>
          <a:p>
            <a:r>
              <a:rPr lang="en-US" dirty="0" smtClean="0"/>
              <a:t>In addition to your goal of 30% funded in first 48hrs you’re also trying to get a lot of hits</a:t>
            </a:r>
          </a:p>
          <a:p>
            <a:r>
              <a:rPr lang="en-US" dirty="0" smtClean="0"/>
              <a:t>100 </a:t>
            </a:r>
            <a:r>
              <a:rPr lang="en-US" dirty="0"/>
              <a:t>hits at </a:t>
            </a:r>
            <a:r>
              <a:rPr lang="en-US" dirty="0" smtClean="0"/>
              <a:t>$5 </a:t>
            </a:r>
            <a:r>
              <a:rPr lang="en-US" dirty="0"/>
              <a:t>each is better than 5</a:t>
            </a:r>
            <a:r>
              <a:rPr lang="en-US" dirty="0" smtClean="0"/>
              <a:t> hits </a:t>
            </a:r>
            <a:r>
              <a:rPr lang="en-US" dirty="0"/>
              <a:t>at </a:t>
            </a:r>
            <a:r>
              <a:rPr lang="en-US" dirty="0" smtClean="0"/>
              <a:t>$100 each, it shows you have a large following</a:t>
            </a:r>
          </a:p>
          <a:p>
            <a:r>
              <a:rPr lang="en-US" dirty="0"/>
              <a:t>Y</a:t>
            </a:r>
            <a:r>
              <a:rPr lang="en-US" dirty="0" smtClean="0"/>
              <a:t>ou </a:t>
            </a:r>
            <a:r>
              <a:rPr lang="en-US" dirty="0"/>
              <a:t>need a lot of followers on FB, Twitter and </a:t>
            </a:r>
            <a:r>
              <a:rPr lang="en-US" dirty="0" smtClean="0"/>
              <a:t>Instagram</a:t>
            </a:r>
          </a:p>
          <a:p>
            <a:r>
              <a:rPr lang="en-US" dirty="0"/>
              <a:t>You’ll need to develop a list of perks for different levels of donations</a:t>
            </a:r>
            <a:endParaRPr lang="en-US" sz="2600" dirty="0"/>
          </a:p>
          <a:p>
            <a:r>
              <a:rPr lang="en-US" dirty="0" smtClean="0"/>
              <a:t>You </a:t>
            </a:r>
            <a:r>
              <a:rPr lang="en-US" dirty="0"/>
              <a:t>need to have all the collateral for your campaign made in advance so it’s easy to execute during the </a:t>
            </a:r>
            <a:r>
              <a:rPr lang="en-US" dirty="0" smtClean="0"/>
              <a:t>campaign (videos, perks, pics)</a:t>
            </a:r>
            <a:endParaRPr lang="en-US" sz="3000" dirty="0"/>
          </a:p>
          <a:p>
            <a:r>
              <a:rPr lang="en-US" dirty="0"/>
              <a:t>While your campaign is </a:t>
            </a:r>
            <a:r>
              <a:rPr lang="en-US" dirty="0" smtClean="0"/>
              <a:t>active </a:t>
            </a:r>
            <a:r>
              <a:rPr lang="en-US" dirty="0"/>
              <a:t>you </a:t>
            </a:r>
            <a:r>
              <a:rPr lang="en-US" dirty="0" smtClean="0"/>
              <a:t>make </a:t>
            </a:r>
            <a:r>
              <a:rPr lang="en-US" dirty="0"/>
              <a:t>updates to keep it </a:t>
            </a:r>
            <a:r>
              <a:rPr lang="en-US" dirty="0" smtClean="0"/>
              <a:t>interesting, add a video or a new perk</a:t>
            </a:r>
          </a:p>
          <a:p>
            <a:endParaRPr lang="en-US" dirty="0"/>
          </a:p>
        </p:txBody>
      </p:sp>
      <p:sp>
        <p:nvSpPr>
          <p:cNvPr id="4" name="Date Placeholder 3"/>
          <p:cNvSpPr>
            <a:spLocks noGrp="1"/>
          </p:cNvSpPr>
          <p:nvPr>
            <p:ph type="dt" sz="half" idx="10"/>
          </p:nvPr>
        </p:nvSpPr>
        <p:spPr/>
        <p:txBody>
          <a:bodyPr/>
          <a:lstStyle/>
          <a:p>
            <a:fld id="{B87D3BDD-615A-466D-BBE2-C2A977ACF656}" type="datetime1">
              <a:rPr lang="en-US" smtClean="0"/>
              <a:t>10/11/15</a:t>
            </a:fld>
            <a:endParaRPr lang="en-US" dirty="0"/>
          </a:p>
        </p:txBody>
      </p:sp>
      <p:sp>
        <p:nvSpPr>
          <p:cNvPr id="5" name="Footer Placeholder 4"/>
          <p:cNvSpPr>
            <a:spLocks noGrp="1"/>
          </p:cNvSpPr>
          <p:nvPr>
            <p:ph type="ftr" sz="quarter" idx="11"/>
          </p:nvPr>
        </p:nvSpPr>
        <p:spPr/>
        <p:txBody>
          <a:bodyPr/>
          <a:lstStyle/>
          <a:p>
            <a:r>
              <a:rPr lang="en-US" smtClean="0"/>
              <a:t>Crowdfunding EBrewer</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8</a:t>
            </a:fld>
            <a:endParaRPr lang="en-US" dirty="0"/>
          </a:p>
        </p:txBody>
      </p:sp>
    </p:spTree>
    <p:extLst>
      <p:ext uri="{BB962C8B-B14F-4D97-AF65-F5344CB8AC3E}">
        <p14:creationId xmlns:p14="http://schemas.microsoft.com/office/powerpoint/2010/main" val="1705371483"/>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42994" y="220980"/>
            <a:ext cx="8596668" cy="745067"/>
          </a:xfrm>
        </p:spPr>
        <p:txBody>
          <a:bodyPr/>
          <a:lstStyle/>
          <a:p>
            <a:r>
              <a:rPr lang="en-US" dirty="0" err="1" smtClean="0"/>
              <a:t>Indiegogo</a:t>
            </a:r>
            <a:r>
              <a:rPr lang="en-US" dirty="0" smtClean="0"/>
              <a:t>:  Initial Reactions </a:t>
            </a:r>
            <a:endParaRPr lang="en-US" dirty="0"/>
          </a:p>
        </p:txBody>
      </p:sp>
      <p:pic>
        <p:nvPicPr>
          <p:cNvPr id="13317"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99323" y="1098186"/>
            <a:ext cx="2488839" cy="502829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3318" name="Picture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547179" y="1013637"/>
            <a:ext cx="2515409" cy="511284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Date Placeholder 3"/>
          <p:cNvSpPr>
            <a:spLocks noGrp="1"/>
          </p:cNvSpPr>
          <p:nvPr>
            <p:ph type="dt" sz="half" idx="10"/>
          </p:nvPr>
        </p:nvSpPr>
        <p:spPr/>
        <p:txBody>
          <a:bodyPr/>
          <a:lstStyle/>
          <a:p>
            <a:fld id="{A8A9515D-0C21-4BF0-9AEE-E07ACEAC1A58}" type="datetime1">
              <a:rPr lang="en-US" smtClean="0"/>
              <a:t>10/11/15</a:t>
            </a:fld>
            <a:endParaRPr lang="en-US" dirty="0"/>
          </a:p>
        </p:txBody>
      </p:sp>
      <p:sp>
        <p:nvSpPr>
          <p:cNvPr id="5" name="Footer Placeholder 4"/>
          <p:cNvSpPr>
            <a:spLocks noGrp="1"/>
          </p:cNvSpPr>
          <p:nvPr>
            <p:ph type="ftr" sz="quarter" idx="11"/>
          </p:nvPr>
        </p:nvSpPr>
        <p:spPr/>
        <p:txBody>
          <a:bodyPr/>
          <a:lstStyle/>
          <a:p>
            <a:r>
              <a:rPr lang="en-US" smtClean="0"/>
              <a:t>Crowdfunding EBrewer</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9</a:t>
            </a:fld>
            <a:endParaRPr lang="en-US" dirty="0"/>
          </a:p>
        </p:txBody>
      </p:sp>
    </p:spTree>
    <p:extLst>
      <p:ext uri="{BB962C8B-B14F-4D97-AF65-F5344CB8AC3E}">
        <p14:creationId xmlns:p14="http://schemas.microsoft.com/office/powerpoint/2010/main" val="101156755"/>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
      <a:majorFont>
        <a:latin typeface="Trebuchet MS"/>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xmlns="" name="Facet" id="{C0C680CD-088A-49FC-A102-D699147F32B2}" vid="{CFBC31BA-B70F-4F30-BCAA-4F3011E16C4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2863</TotalTime>
  <Words>4457</Words>
  <Application>Microsoft Macintosh PowerPoint</Application>
  <PresentationFormat>Custom</PresentationFormat>
  <Paragraphs>549</Paragraphs>
  <Slides>32</Slides>
  <Notes>31</Notes>
  <HiddenSlides>0</HiddenSlides>
  <MMClips>0</MMClips>
  <ScaleCrop>false</ScaleCrop>
  <HeadingPairs>
    <vt:vector size="4" baseType="variant">
      <vt:variant>
        <vt:lpstr>Theme</vt:lpstr>
      </vt:variant>
      <vt:variant>
        <vt:i4>1</vt:i4>
      </vt:variant>
      <vt:variant>
        <vt:lpstr>Slide Titles</vt:lpstr>
      </vt:variant>
      <vt:variant>
        <vt:i4>32</vt:i4>
      </vt:variant>
    </vt:vector>
  </HeadingPairs>
  <TitlesOfParts>
    <vt:vector size="33" baseType="lpstr">
      <vt:lpstr>Facet</vt:lpstr>
      <vt:lpstr>Crowd Funding w/Indiegogo</vt:lpstr>
      <vt:lpstr>PowerPoint Presentation</vt:lpstr>
      <vt:lpstr>What is crowd funding?</vt:lpstr>
      <vt:lpstr>Indiegogo crowdfunding platform</vt:lpstr>
      <vt:lpstr>Indiegogo Terminology</vt:lpstr>
      <vt:lpstr>Indiegogo:  Key Points</vt:lpstr>
      <vt:lpstr>Let’s Do Some Math</vt:lpstr>
      <vt:lpstr>Indiegogo:  Key Points</vt:lpstr>
      <vt:lpstr>Indiegogo:  Initial Reactions </vt:lpstr>
      <vt:lpstr>Indiegogo:  Initial Response</vt:lpstr>
      <vt:lpstr>Indiegogo:  Getting Ready</vt:lpstr>
      <vt:lpstr>Indiegogo:  Getting Ready</vt:lpstr>
      <vt:lpstr>Indiegogo:  Research</vt:lpstr>
      <vt:lpstr>Indiegogo:  Your First Campaign</vt:lpstr>
      <vt:lpstr>Indiegogo:  Title &amp; Tagline</vt:lpstr>
      <vt:lpstr>Use InfoGraphics!</vt:lpstr>
      <vt:lpstr>Indiegogo:  Create a Campaign</vt:lpstr>
      <vt:lpstr>Indiegogo:  Campaign Menu</vt:lpstr>
      <vt:lpstr>Indiegogo:  Complete your Basics</vt:lpstr>
      <vt:lpstr>Indiegogo:  Story = Written Pitch</vt:lpstr>
      <vt:lpstr>Indiegogo:  Story = Written Pitch</vt:lpstr>
      <vt:lpstr>Indiegogo:  Story = Video Pitch</vt:lpstr>
      <vt:lpstr>Indiegogo:  Story = Video Pitch</vt:lpstr>
      <vt:lpstr>Indiegogo:  Perks</vt:lpstr>
      <vt:lpstr>Indiegogo:  Perks</vt:lpstr>
      <vt:lpstr>Indiegogo: Team </vt:lpstr>
      <vt:lpstr>Indiegogo: Funding</vt:lpstr>
      <vt:lpstr>Indiegogo: Fees &amp; Pricing</vt:lpstr>
      <vt:lpstr>Indiegogo: Funding</vt:lpstr>
      <vt:lpstr>Indiegogo: InDemand </vt:lpstr>
      <vt:lpstr>Indiegogo: Updates  </vt:lpstr>
      <vt:lpstr>Indiegogo:  Ready -&gt; Set -&gt; GO!</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Eileen Brewer</dc:creator>
  <cp:lastModifiedBy>Heather Ramsey</cp:lastModifiedBy>
  <cp:revision>85</cp:revision>
  <cp:lastPrinted>2015-08-12T02:34:50Z</cp:lastPrinted>
  <dcterms:created xsi:type="dcterms:W3CDTF">2014-09-12T02:18:09Z</dcterms:created>
  <dcterms:modified xsi:type="dcterms:W3CDTF">2015-10-11T16:30:55Z</dcterms:modified>
</cp:coreProperties>
</file>